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9" r:id="rId2"/>
    <p:sldId id="257" r:id="rId3"/>
    <p:sldId id="266" r:id="rId4"/>
    <p:sldId id="267" r:id="rId5"/>
    <p:sldId id="268" r:id="rId6"/>
    <p:sldId id="279" r:id="rId7"/>
    <p:sldId id="273" r:id="rId8"/>
    <p:sldId id="274" r:id="rId9"/>
    <p:sldId id="277" r:id="rId10"/>
    <p:sldId id="275" r:id="rId11"/>
    <p:sldId id="276" r:id="rId12"/>
    <p:sldId id="271" r:id="rId13"/>
    <p:sldId id="272" r:id="rId14"/>
    <p:sldId id="280" r:id="rId15"/>
    <p:sldId id="281" r:id="rId16"/>
    <p:sldId id="282" r:id="rId17"/>
    <p:sldId id="284" r:id="rId18"/>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1111" autoAdjust="0"/>
  </p:normalViewPr>
  <p:slideViewPr>
    <p:cSldViewPr snapToGrid="0">
      <p:cViewPr varScale="1">
        <p:scale>
          <a:sx n="102" d="100"/>
          <a:sy n="102" d="100"/>
        </p:scale>
        <p:origin x="954" y="96"/>
      </p:cViewPr>
      <p:guideLst/>
    </p:cSldViewPr>
  </p:slideViewPr>
  <p:outlineViewPr>
    <p:cViewPr>
      <p:scale>
        <a:sx n="33" d="100"/>
        <a:sy n="33" d="100"/>
      </p:scale>
      <p:origin x="0" y="-2106"/>
    </p:cViewPr>
  </p:outlineViewPr>
  <p:notesTextViewPr>
    <p:cViewPr>
      <p:scale>
        <a:sx n="1" d="1"/>
        <a:sy n="1" d="1"/>
      </p:scale>
      <p:origin x="0" y="0"/>
    </p:cViewPr>
  </p:notesText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2" Type="http://schemas.openxmlformats.org/officeDocument/2006/relationships/hyperlink" Target="https://doi.org/10.1257/jep.20.3.97" TargetMode="External"/><Relationship Id="rId1" Type="http://schemas.openxmlformats.org/officeDocument/2006/relationships/hyperlink" Target="https://doi.org/10.1126/science.287.5456.1207"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2" Type="http://schemas.openxmlformats.org/officeDocument/2006/relationships/hyperlink" Target="https://doi.org/10.1257/jep.20.3.97" TargetMode="External"/><Relationship Id="rId1" Type="http://schemas.openxmlformats.org/officeDocument/2006/relationships/hyperlink" Target="https://doi.org/10.1126/science.287.5456.1207"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4E9083-6EAE-4E81-8F10-F07641E913AB}" type="doc">
      <dgm:prSet loTypeId="urn:microsoft.com/office/officeart/2016/7/layout/RepeatingBendingProcessNew" loCatId="process" qsTypeId="urn:microsoft.com/office/officeart/2005/8/quickstyle/simple4" qsCatId="simple" csTypeId="urn:microsoft.com/office/officeart/2005/8/colors/colorful2" csCatId="colorful"/>
      <dgm:spPr/>
      <dgm:t>
        <a:bodyPr/>
        <a:lstStyle/>
        <a:p>
          <a:endParaRPr lang="en-US"/>
        </a:p>
      </dgm:t>
    </dgm:pt>
    <dgm:pt modelId="{C0DB552D-9834-431D-B366-ED542FD0B3F0}">
      <dgm:prSet/>
      <dgm:spPr/>
      <dgm:t>
        <a:bodyPr/>
        <a:lstStyle/>
        <a:p>
          <a:r>
            <a:rPr lang="en-US" b="1" dirty="0"/>
            <a:t>General Objective:</a:t>
          </a:r>
          <a:br>
            <a:rPr lang="en-US" dirty="0"/>
          </a:br>
          <a:r>
            <a:rPr lang="en-US" dirty="0"/>
            <a:t>The general objective of this project is to analyze the factors influencing life expectancy across different countries and regions, focusing on health, economic, and environmental variables to identify key determinants and disparities that could guide effective policy interventions.</a:t>
          </a:r>
        </a:p>
      </dgm:t>
    </dgm:pt>
    <dgm:pt modelId="{EB520EE0-745C-4803-A1C3-7C5809ACA768}" type="parTrans" cxnId="{FFD21D52-C52E-4A0E-B612-388030A39D44}">
      <dgm:prSet/>
      <dgm:spPr/>
      <dgm:t>
        <a:bodyPr/>
        <a:lstStyle/>
        <a:p>
          <a:endParaRPr lang="en-US"/>
        </a:p>
      </dgm:t>
    </dgm:pt>
    <dgm:pt modelId="{3408CEAE-3CDB-41CD-AECD-1031EADACE06}" type="sibTrans" cxnId="{FFD21D52-C52E-4A0E-B612-388030A39D44}">
      <dgm:prSet/>
      <dgm:spPr/>
      <dgm:t>
        <a:bodyPr/>
        <a:lstStyle/>
        <a:p>
          <a:endParaRPr lang="en-US"/>
        </a:p>
      </dgm:t>
    </dgm:pt>
    <dgm:pt modelId="{EE3D5CE9-CEC2-49D5-A00A-35E4AC25A721}">
      <dgm:prSet/>
      <dgm:spPr/>
      <dgm:t>
        <a:bodyPr/>
        <a:lstStyle/>
        <a:p>
          <a:r>
            <a:rPr lang="en-US" b="1" dirty="0"/>
            <a:t>Specific Objectives:</a:t>
          </a:r>
          <a:endParaRPr lang="en-US" dirty="0"/>
        </a:p>
      </dgm:t>
    </dgm:pt>
    <dgm:pt modelId="{29ABA66D-B5FB-48CD-BFD3-3E04F80CC785}" type="parTrans" cxnId="{815CF8C1-654F-486F-B315-5B91DEB4AB62}">
      <dgm:prSet/>
      <dgm:spPr/>
      <dgm:t>
        <a:bodyPr/>
        <a:lstStyle/>
        <a:p>
          <a:endParaRPr lang="en-US"/>
        </a:p>
      </dgm:t>
    </dgm:pt>
    <dgm:pt modelId="{ED6EA2EE-C507-4260-A276-3C0F409FAE44}" type="sibTrans" cxnId="{815CF8C1-654F-486F-B315-5B91DEB4AB62}">
      <dgm:prSet/>
      <dgm:spPr/>
      <dgm:t>
        <a:bodyPr/>
        <a:lstStyle/>
        <a:p>
          <a:endParaRPr lang="en-US"/>
        </a:p>
      </dgm:t>
    </dgm:pt>
    <dgm:pt modelId="{5191CD3F-C297-4732-9E4E-E0518B4D719B}">
      <dgm:prSet/>
      <dgm:spPr/>
      <dgm:t>
        <a:bodyPr/>
        <a:lstStyle/>
        <a:p>
          <a:r>
            <a:rPr lang="en-US" dirty="0"/>
            <a:t>To examine the relationship between life expectancy and various health, economic, and environmental variables across countries and regions.</a:t>
          </a:r>
        </a:p>
      </dgm:t>
    </dgm:pt>
    <dgm:pt modelId="{E96A94CF-F635-4385-BE15-F92EA6546C52}" type="parTrans" cxnId="{F5125C78-4B22-4766-AD10-2097C13DB4B2}">
      <dgm:prSet/>
      <dgm:spPr/>
      <dgm:t>
        <a:bodyPr/>
        <a:lstStyle/>
        <a:p>
          <a:endParaRPr lang="en-US"/>
        </a:p>
      </dgm:t>
    </dgm:pt>
    <dgm:pt modelId="{D78E59CB-8362-4DF9-85AB-43C2ADB20074}" type="sibTrans" cxnId="{F5125C78-4B22-4766-AD10-2097C13DB4B2}">
      <dgm:prSet/>
      <dgm:spPr/>
      <dgm:t>
        <a:bodyPr/>
        <a:lstStyle/>
        <a:p>
          <a:endParaRPr lang="en-US"/>
        </a:p>
      </dgm:t>
    </dgm:pt>
    <dgm:pt modelId="{578B205D-51F2-408C-9425-15C915C21799}">
      <dgm:prSet/>
      <dgm:spPr/>
      <dgm:t>
        <a:bodyPr/>
        <a:lstStyle/>
        <a:p>
          <a:r>
            <a:rPr lang="en-US" dirty="0"/>
            <a:t>To identify the key determinants of life expectancy and assess their relative impact.</a:t>
          </a:r>
        </a:p>
      </dgm:t>
    </dgm:pt>
    <dgm:pt modelId="{AFEA245B-B898-4710-9E31-51C2CBD7E628}" type="parTrans" cxnId="{0501F112-8C66-4318-B74F-D292B2A7FA2F}">
      <dgm:prSet/>
      <dgm:spPr/>
      <dgm:t>
        <a:bodyPr/>
        <a:lstStyle/>
        <a:p>
          <a:endParaRPr lang="en-US"/>
        </a:p>
      </dgm:t>
    </dgm:pt>
    <dgm:pt modelId="{FA45E348-89D7-4AC1-8CCC-77546C378A06}" type="sibTrans" cxnId="{0501F112-8C66-4318-B74F-D292B2A7FA2F}">
      <dgm:prSet/>
      <dgm:spPr/>
      <dgm:t>
        <a:bodyPr/>
        <a:lstStyle/>
        <a:p>
          <a:endParaRPr lang="en-US"/>
        </a:p>
      </dgm:t>
    </dgm:pt>
    <dgm:pt modelId="{56287919-4F08-4ED5-B95A-5A7C0958944F}">
      <dgm:prSet/>
      <dgm:spPr/>
      <dgm:t>
        <a:bodyPr/>
        <a:lstStyle/>
        <a:p>
          <a:r>
            <a:rPr lang="en-US" dirty="0"/>
            <a:t>To explore regional disparities in life expectancy and the contributing factors.</a:t>
          </a:r>
        </a:p>
      </dgm:t>
    </dgm:pt>
    <dgm:pt modelId="{DEE76F10-B71D-4B8B-8A76-215EED44C485}" type="parTrans" cxnId="{125DE18A-CB81-4AA0-BFBD-5A419B954E12}">
      <dgm:prSet/>
      <dgm:spPr/>
      <dgm:t>
        <a:bodyPr/>
        <a:lstStyle/>
        <a:p>
          <a:endParaRPr lang="en-US"/>
        </a:p>
      </dgm:t>
    </dgm:pt>
    <dgm:pt modelId="{D9CE216E-658D-4435-80DA-635081DA1645}" type="sibTrans" cxnId="{125DE18A-CB81-4AA0-BFBD-5A419B954E12}">
      <dgm:prSet/>
      <dgm:spPr/>
      <dgm:t>
        <a:bodyPr/>
        <a:lstStyle/>
        <a:p>
          <a:endParaRPr lang="en-US"/>
        </a:p>
      </dgm:t>
    </dgm:pt>
    <dgm:pt modelId="{5A72AF7E-DE92-4B6E-A95D-4B720EA756EA}">
      <dgm:prSet/>
      <dgm:spPr/>
      <dgm:t>
        <a:bodyPr/>
        <a:lstStyle/>
        <a:p>
          <a:r>
            <a:rPr lang="en-US" dirty="0"/>
            <a:t>To provide policy recommendations for improving life expectancy based on the findings.</a:t>
          </a:r>
        </a:p>
      </dgm:t>
    </dgm:pt>
    <dgm:pt modelId="{3DB61954-D809-454C-9FEC-B20995A71D2B}" type="parTrans" cxnId="{42BE8244-A65A-48BA-9DEB-F15FEFB76C52}">
      <dgm:prSet/>
      <dgm:spPr/>
      <dgm:t>
        <a:bodyPr/>
        <a:lstStyle/>
        <a:p>
          <a:endParaRPr lang="en-US"/>
        </a:p>
      </dgm:t>
    </dgm:pt>
    <dgm:pt modelId="{2E57E745-AB6D-496C-9FEE-EB0E0708896A}" type="sibTrans" cxnId="{42BE8244-A65A-48BA-9DEB-F15FEFB76C52}">
      <dgm:prSet/>
      <dgm:spPr/>
      <dgm:t>
        <a:bodyPr/>
        <a:lstStyle/>
        <a:p>
          <a:endParaRPr lang="en-US"/>
        </a:p>
      </dgm:t>
    </dgm:pt>
    <dgm:pt modelId="{D873CFBF-34BF-4065-94B6-19B16A8D167E}">
      <dgm:prSet/>
      <dgm:spPr/>
      <dgm:t>
        <a:bodyPr/>
        <a:lstStyle/>
        <a:p>
          <a:r>
            <a:rPr lang="en-US" b="1"/>
            <a:t>Study Questions:</a:t>
          </a:r>
          <a:endParaRPr lang="en-US"/>
        </a:p>
      </dgm:t>
    </dgm:pt>
    <dgm:pt modelId="{95711194-9DB0-4A58-9AE7-C3F890AA667B}" type="parTrans" cxnId="{F278B922-1009-4730-A58B-FD39E7EEB7F3}">
      <dgm:prSet/>
      <dgm:spPr/>
      <dgm:t>
        <a:bodyPr/>
        <a:lstStyle/>
        <a:p>
          <a:endParaRPr lang="en-US"/>
        </a:p>
      </dgm:t>
    </dgm:pt>
    <dgm:pt modelId="{922992F1-E26F-4165-B86D-BDA7AAC82556}" type="sibTrans" cxnId="{F278B922-1009-4730-A58B-FD39E7EEB7F3}">
      <dgm:prSet/>
      <dgm:spPr/>
      <dgm:t>
        <a:bodyPr/>
        <a:lstStyle/>
        <a:p>
          <a:endParaRPr lang="en-US"/>
        </a:p>
      </dgm:t>
    </dgm:pt>
    <dgm:pt modelId="{D9DA0514-D024-4DEA-8F2A-A6BBF317FAE4}">
      <dgm:prSet/>
      <dgm:spPr/>
      <dgm:t>
        <a:bodyPr/>
        <a:lstStyle/>
        <a:p>
          <a:r>
            <a:rPr lang="en-US"/>
            <a:t>What are the primary health, economic, and environmental factors that influence life expectancy across different countries and regions?</a:t>
          </a:r>
        </a:p>
      </dgm:t>
    </dgm:pt>
    <dgm:pt modelId="{A458758C-A44E-457F-91B8-DF751E13C944}" type="parTrans" cxnId="{7102A30A-454D-4E55-8313-562A88CAFFA4}">
      <dgm:prSet/>
      <dgm:spPr/>
      <dgm:t>
        <a:bodyPr/>
        <a:lstStyle/>
        <a:p>
          <a:endParaRPr lang="en-US"/>
        </a:p>
      </dgm:t>
    </dgm:pt>
    <dgm:pt modelId="{576582B0-61BA-4309-99DC-25C55E6BE949}" type="sibTrans" cxnId="{7102A30A-454D-4E55-8313-562A88CAFFA4}">
      <dgm:prSet/>
      <dgm:spPr/>
      <dgm:t>
        <a:bodyPr/>
        <a:lstStyle/>
        <a:p>
          <a:endParaRPr lang="en-US"/>
        </a:p>
      </dgm:t>
    </dgm:pt>
    <dgm:pt modelId="{35EA7CCC-E058-4B62-9201-5113FCD08858}">
      <dgm:prSet/>
      <dgm:spPr/>
      <dgm:t>
        <a:bodyPr/>
        <a:lstStyle/>
        <a:p>
          <a:r>
            <a:rPr lang="en-US"/>
            <a:t>How do these factors vary between high-income and low-income regions?</a:t>
          </a:r>
        </a:p>
      </dgm:t>
    </dgm:pt>
    <dgm:pt modelId="{66DA96BC-1990-4A11-A879-630AA73FA6E5}" type="parTrans" cxnId="{B83F7DB8-E230-4D91-BF65-EBF5071ACAE4}">
      <dgm:prSet/>
      <dgm:spPr/>
      <dgm:t>
        <a:bodyPr/>
        <a:lstStyle/>
        <a:p>
          <a:endParaRPr lang="en-US"/>
        </a:p>
      </dgm:t>
    </dgm:pt>
    <dgm:pt modelId="{21A2EDED-E3A1-4D42-AD5C-391461FC82B6}" type="sibTrans" cxnId="{B83F7DB8-E230-4D91-BF65-EBF5071ACAE4}">
      <dgm:prSet/>
      <dgm:spPr/>
      <dgm:t>
        <a:bodyPr/>
        <a:lstStyle/>
        <a:p>
          <a:endParaRPr lang="en-US"/>
        </a:p>
      </dgm:t>
    </dgm:pt>
    <dgm:pt modelId="{D9CD0E81-6010-4028-9E0D-7BC3E6808356}">
      <dgm:prSet/>
      <dgm:spPr/>
      <dgm:t>
        <a:bodyPr/>
        <a:lstStyle/>
        <a:p>
          <a:r>
            <a:rPr lang="en-US" dirty="0"/>
            <a:t>What are the most significant challenges facing regions with lower life expectancy?</a:t>
          </a:r>
        </a:p>
      </dgm:t>
    </dgm:pt>
    <dgm:pt modelId="{0758C9B8-C41B-45AB-B0DA-12625BE73FE4}" type="parTrans" cxnId="{BF8E8A8F-3DAC-4DD2-A5DE-D015EBDFAFE1}">
      <dgm:prSet/>
      <dgm:spPr/>
      <dgm:t>
        <a:bodyPr/>
        <a:lstStyle/>
        <a:p>
          <a:endParaRPr lang="en-US"/>
        </a:p>
      </dgm:t>
    </dgm:pt>
    <dgm:pt modelId="{B2468DFB-24C9-4CCB-8D25-80DE80F97E5F}" type="sibTrans" cxnId="{BF8E8A8F-3DAC-4DD2-A5DE-D015EBDFAFE1}">
      <dgm:prSet/>
      <dgm:spPr/>
      <dgm:t>
        <a:bodyPr/>
        <a:lstStyle/>
        <a:p>
          <a:endParaRPr lang="en-US"/>
        </a:p>
      </dgm:t>
    </dgm:pt>
    <dgm:pt modelId="{6C1948DB-5F3C-409E-B2BA-E9A4B7D577CA}">
      <dgm:prSet/>
      <dgm:spPr/>
      <dgm:t>
        <a:bodyPr/>
        <a:lstStyle/>
        <a:p>
          <a:r>
            <a:rPr lang="en-US"/>
            <a:t>How can policy interventions be tailored to address the specific needs of regions with low life expectancy?</a:t>
          </a:r>
        </a:p>
      </dgm:t>
    </dgm:pt>
    <dgm:pt modelId="{FFE0E9A7-33E6-4006-95C1-4AA1C51D4AA7}" type="parTrans" cxnId="{C2E8127C-5011-4C1B-BCFC-6145F1D9ABBE}">
      <dgm:prSet/>
      <dgm:spPr/>
      <dgm:t>
        <a:bodyPr/>
        <a:lstStyle/>
        <a:p>
          <a:endParaRPr lang="en-US"/>
        </a:p>
      </dgm:t>
    </dgm:pt>
    <dgm:pt modelId="{5204377D-22D9-43C7-8C75-C99F722ADE60}" type="sibTrans" cxnId="{C2E8127C-5011-4C1B-BCFC-6145F1D9ABBE}">
      <dgm:prSet/>
      <dgm:spPr/>
      <dgm:t>
        <a:bodyPr/>
        <a:lstStyle/>
        <a:p>
          <a:endParaRPr lang="en-US"/>
        </a:p>
      </dgm:t>
    </dgm:pt>
    <dgm:pt modelId="{1BCDC7C4-1F33-4B8F-B888-9AA3159EE85A}" type="pres">
      <dgm:prSet presAssocID="{A94E9083-6EAE-4E81-8F10-F07641E913AB}" presName="Name0" presStyleCnt="0">
        <dgm:presLayoutVars>
          <dgm:dir/>
          <dgm:resizeHandles val="exact"/>
        </dgm:presLayoutVars>
      </dgm:prSet>
      <dgm:spPr/>
    </dgm:pt>
    <dgm:pt modelId="{0E5C79CA-99F7-41E8-B74C-1D547918A4EE}" type="pres">
      <dgm:prSet presAssocID="{C0DB552D-9834-431D-B366-ED542FD0B3F0}" presName="node" presStyleLbl="node1" presStyleIdx="0" presStyleCnt="3">
        <dgm:presLayoutVars>
          <dgm:bulletEnabled val="1"/>
        </dgm:presLayoutVars>
      </dgm:prSet>
      <dgm:spPr/>
    </dgm:pt>
    <dgm:pt modelId="{8684D993-8288-4A69-B157-DBE1B17AFC86}" type="pres">
      <dgm:prSet presAssocID="{3408CEAE-3CDB-41CD-AECD-1031EADACE06}" presName="sibTrans" presStyleLbl="sibTrans1D1" presStyleIdx="0" presStyleCnt="2"/>
      <dgm:spPr/>
    </dgm:pt>
    <dgm:pt modelId="{82DD9972-E96B-4084-95F2-81EC8656F7D6}" type="pres">
      <dgm:prSet presAssocID="{3408CEAE-3CDB-41CD-AECD-1031EADACE06}" presName="connectorText" presStyleLbl="sibTrans1D1" presStyleIdx="0" presStyleCnt="2"/>
      <dgm:spPr/>
    </dgm:pt>
    <dgm:pt modelId="{0E53AFCD-6E75-4901-AF77-EB88744CBFE6}" type="pres">
      <dgm:prSet presAssocID="{EE3D5CE9-CEC2-49D5-A00A-35E4AC25A721}" presName="node" presStyleLbl="node1" presStyleIdx="1" presStyleCnt="3">
        <dgm:presLayoutVars>
          <dgm:bulletEnabled val="1"/>
        </dgm:presLayoutVars>
      </dgm:prSet>
      <dgm:spPr/>
    </dgm:pt>
    <dgm:pt modelId="{F52BC41A-F704-409D-8CC6-DE17AFE3091D}" type="pres">
      <dgm:prSet presAssocID="{ED6EA2EE-C507-4260-A276-3C0F409FAE44}" presName="sibTrans" presStyleLbl="sibTrans1D1" presStyleIdx="1" presStyleCnt="2"/>
      <dgm:spPr/>
    </dgm:pt>
    <dgm:pt modelId="{DA0C732F-9970-4AB3-8820-65D52FEB31B0}" type="pres">
      <dgm:prSet presAssocID="{ED6EA2EE-C507-4260-A276-3C0F409FAE44}" presName="connectorText" presStyleLbl="sibTrans1D1" presStyleIdx="1" presStyleCnt="2"/>
      <dgm:spPr/>
    </dgm:pt>
    <dgm:pt modelId="{EDAF35F0-2287-4C86-89BE-9EA7A239C0B3}" type="pres">
      <dgm:prSet presAssocID="{D873CFBF-34BF-4065-94B6-19B16A8D167E}" presName="node" presStyleLbl="node1" presStyleIdx="2" presStyleCnt="3">
        <dgm:presLayoutVars>
          <dgm:bulletEnabled val="1"/>
        </dgm:presLayoutVars>
      </dgm:prSet>
      <dgm:spPr/>
    </dgm:pt>
  </dgm:ptLst>
  <dgm:cxnLst>
    <dgm:cxn modelId="{A6786305-28E7-4AAE-9736-B48D22517849}" type="presOf" srcId="{5A72AF7E-DE92-4B6E-A95D-4B720EA756EA}" destId="{0E53AFCD-6E75-4901-AF77-EB88744CBFE6}" srcOrd="0" destOrd="4" presId="urn:microsoft.com/office/officeart/2016/7/layout/RepeatingBendingProcessNew"/>
    <dgm:cxn modelId="{7102A30A-454D-4E55-8313-562A88CAFFA4}" srcId="{D873CFBF-34BF-4065-94B6-19B16A8D167E}" destId="{D9DA0514-D024-4DEA-8F2A-A6BBF317FAE4}" srcOrd="0" destOrd="0" parTransId="{A458758C-A44E-457F-91B8-DF751E13C944}" sibTransId="{576582B0-61BA-4309-99DC-25C55E6BE949}"/>
    <dgm:cxn modelId="{0501F112-8C66-4318-B74F-D292B2A7FA2F}" srcId="{EE3D5CE9-CEC2-49D5-A00A-35E4AC25A721}" destId="{578B205D-51F2-408C-9425-15C915C21799}" srcOrd="1" destOrd="0" parTransId="{AFEA245B-B898-4710-9E31-51C2CBD7E628}" sibTransId="{FA45E348-89D7-4AC1-8CCC-77546C378A06}"/>
    <dgm:cxn modelId="{16CDC016-2858-43E9-AC5C-F7EC3A7205B9}" type="presOf" srcId="{A94E9083-6EAE-4E81-8F10-F07641E913AB}" destId="{1BCDC7C4-1F33-4B8F-B888-9AA3159EE85A}" srcOrd="0" destOrd="0" presId="urn:microsoft.com/office/officeart/2016/7/layout/RepeatingBendingProcessNew"/>
    <dgm:cxn modelId="{F278B922-1009-4730-A58B-FD39E7EEB7F3}" srcId="{A94E9083-6EAE-4E81-8F10-F07641E913AB}" destId="{D873CFBF-34BF-4065-94B6-19B16A8D167E}" srcOrd="2" destOrd="0" parTransId="{95711194-9DB0-4A58-9AE7-C3F890AA667B}" sibTransId="{922992F1-E26F-4165-B86D-BDA7AAC82556}"/>
    <dgm:cxn modelId="{301D8224-90C8-4A81-9423-80DA9234CFD4}" type="presOf" srcId="{D9DA0514-D024-4DEA-8F2A-A6BBF317FAE4}" destId="{EDAF35F0-2287-4C86-89BE-9EA7A239C0B3}" srcOrd="0" destOrd="1" presId="urn:microsoft.com/office/officeart/2016/7/layout/RepeatingBendingProcessNew"/>
    <dgm:cxn modelId="{18259827-B26E-407F-9885-18A46CE2CDF2}" type="presOf" srcId="{6C1948DB-5F3C-409E-B2BA-E9A4B7D577CA}" destId="{EDAF35F0-2287-4C86-89BE-9EA7A239C0B3}" srcOrd="0" destOrd="4" presId="urn:microsoft.com/office/officeart/2016/7/layout/RepeatingBendingProcessNew"/>
    <dgm:cxn modelId="{B454EC2A-98BD-4716-921B-DA62713E5BD1}" type="presOf" srcId="{3408CEAE-3CDB-41CD-AECD-1031EADACE06}" destId="{82DD9972-E96B-4084-95F2-81EC8656F7D6}" srcOrd="1" destOrd="0" presId="urn:microsoft.com/office/officeart/2016/7/layout/RepeatingBendingProcessNew"/>
    <dgm:cxn modelId="{0825AB32-F3CB-497F-9A8C-B09E995E38F8}" type="presOf" srcId="{3408CEAE-3CDB-41CD-AECD-1031EADACE06}" destId="{8684D993-8288-4A69-B157-DBE1B17AFC86}" srcOrd="0" destOrd="0" presId="urn:microsoft.com/office/officeart/2016/7/layout/RepeatingBendingProcessNew"/>
    <dgm:cxn modelId="{0655933D-E6AC-4F73-87BB-01F33F5116A9}" type="presOf" srcId="{5191CD3F-C297-4732-9E4E-E0518B4D719B}" destId="{0E53AFCD-6E75-4901-AF77-EB88744CBFE6}" srcOrd="0" destOrd="1" presId="urn:microsoft.com/office/officeart/2016/7/layout/RepeatingBendingProcessNew"/>
    <dgm:cxn modelId="{2250805B-9B89-4996-B2F4-CEFA02049C10}" type="presOf" srcId="{C0DB552D-9834-431D-B366-ED542FD0B3F0}" destId="{0E5C79CA-99F7-41E8-B74C-1D547918A4EE}" srcOrd="0" destOrd="0" presId="urn:microsoft.com/office/officeart/2016/7/layout/RepeatingBendingProcessNew"/>
    <dgm:cxn modelId="{42BE8244-A65A-48BA-9DEB-F15FEFB76C52}" srcId="{EE3D5CE9-CEC2-49D5-A00A-35E4AC25A721}" destId="{5A72AF7E-DE92-4B6E-A95D-4B720EA756EA}" srcOrd="3" destOrd="0" parTransId="{3DB61954-D809-454C-9FEC-B20995A71D2B}" sibTransId="{2E57E745-AB6D-496C-9FEE-EB0E0708896A}"/>
    <dgm:cxn modelId="{8A18DC45-24C3-4502-8DE3-C63882374893}" type="presOf" srcId="{D873CFBF-34BF-4065-94B6-19B16A8D167E}" destId="{EDAF35F0-2287-4C86-89BE-9EA7A239C0B3}" srcOrd="0" destOrd="0" presId="urn:microsoft.com/office/officeart/2016/7/layout/RepeatingBendingProcessNew"/>
    <dgm:cxn modelId="{C0568447-2FAD-48F5-86F9-CD528FF88E72}" type="presOf" srcId="{ED6EA2EE-C507-4260-A276-3C0F409FAE44}" destId="{DA0C732F-9970-4AB3-8820-65D52FEB31B0}" srcOrd="1" destOrd="0" presId="urn:microsoft.com/office/officeart/2016/7/layout/RepeatingBendingProcessNew"/>
    <dgm:cxn modelId="{FFD21D52-C52E-4A0E-B612-388030A39D44}" srcId="{A94E9083-6EAE-4E81-8F10-F07641E913AB}" destId="{C0DB552D-9834-431D-B366-ED542FD0B3F0}" srcOrd="0" destOrd="0" parTransId="{EB520EE0-745C-4803-A1C3-7C5809ACA768}" sibTransId="{3408CEAE-3CDB-41CD-AECD-1031EADACE06}"/>
    <dgm:cxn modelId="{1D01E054-B12B-45C4-A5DD-109825B1AA50}" type="presOf" srcId="{56287919-4F08-4ED5-B95A-5A7C0958944F}" destId="{0E53AFCD-6E75-4901-AF77-EB88744CBFE6}" srcOrd="0" destOrd="3" presId="urn:microsoft.com/office/officeart/2016/7/layout/RepeatingBendingProcessNew"/>
    <dgm:cxn modelId="{F5125C78-4B22-4766-AD10-2097C13DB4B2}" srcId="{EE3D5CE9-CEC2-49D5-A00A-35E4AC25A721}" destId="{5191CD3F-C297-4732-9E4E-E0518B4D719B}" srcOrd="0" destOrd="0" parTransId="{E96A94CF-F635-4385-BE15-F92EA6546C52}" sibTransId="{D78E59CB-8362-4DF9-85AB-43C2ADB20074}"/>
    <dgm:cxn modelId="{C2E8127C-5011-4C1B-BCFC-6145F1D9ABBE}" srcId="{D873CFBF-34BF-4065-94B6-19B16A8D167E}" destId="{6C1948DB-5F3C-409E-B2BA-E9A4B7D577CA}" srcOrd="3" destOrd="0" parTransId="{FFE0E9A7-33E6-4006-95C1-4AA1C51D4AA7}" sibTransId="{5204377D-22D9-43C7-8C75-C99F722ADE60}"/>
    <dgm:cxn modelId="{FD230D89-BA55-4E15-A110-F272B0556953}" type="presOf" srcId="{D9CD0E81-6010-4028-9E0D-7BC3E6808356}" destId="{EDAF35F0-2287-4C86-89BE-9EA7A239C0B3}" srcOrd="0" destOrd="3" presId="urn:microsoft.com/office/officeart/2016/7/layout/RepeatingBendingProcessNew"/>
    <dgm:cxn modelId="{125DE18A-CB81-4AA0-BFBD-5A419B954E12}" srcId="{EE3D5CE9-CEC2-49D5-A00A-35E4AC25A721}" destId="{56287919-4F08-4ED5-B95A-5A7C0958944F}" srcOrd="2" destOrd="0" parTransId="{DEE76F10-B71D-4B8B-8A76-215EED44C485}" sibTransId="{D9CE216E-658D-4435-80DA-635081DA1645}"/>
    <dgm:cxn modelId="{BF8E8A8F-3DAC-4DD2-A5DE-D015EBDFAFE1}" srcId="{D873CFBF-34BF-4065-94B6-19B16A8D167E}" destId="{D9CD0E81-6010-4028-9E0D-7BC3E6808356}" srcOrd="2" destOrd="0" parTransId="{0758C9B8-C41B-45AB-B0DA-12625BE73FE4}" sibTransId="{B2468DFB-24C9-4CCB-8D25-80DE80F97E5F}"/>
    <dgm:cxn modelId="{6E8045B7-9E7C-4F45-8BC4-6270C373569F}" type="presOf" srcId="{578B205D-51F2-408C-9425-15C915C21799}" destId="{0E53AFCD-6E75-4901-AF77-EB88744CBFE6}" srcOrd="0" destOrd="2" presId="urn:microsoft.com/office/officeart/2016/7/layout/RepeatingBendingProcessNew"/>
    <dgm:cxn modelId="{B83F7DB8-E230-4D91-BF65-EBF5071ACAE4}" srcId="{D873CFBF-34BF-4065-94B6-19B16A8D167E}" destId="{35EA7CCC-E058-4B62-9201-5113FCD08858}" srcOrd="1" destOrd="0" parTransId="{66DA96BC-1990-4A11-A879-630AA73FA6E5}" sibTransId="{21A2EDED-E3A1-4D42-AD5C-391461FC82B6}"/>
    <dgm:cxn modelId="{815CF8C1-654F-486F-B315-5B91DEB4AB62}" srcId="{A94E9083-6EAE-4E81-8F10-F07641E913AB}" destId="{EE3D5CE9-CEC2-49D5-A00A-35E4AC25A721}" srcOrd="1" destOrd="0" parTransId="{29ABA66D-B5FB-48CD-BFD3-3E04F80CC785}" sibTransId="{ED6EA2EE-C507-4260-A276-3C0F409FAE44}"/>
    <dgm:cxn modelId="{68C2B4C6-1B9B-4FDD-9289-D03151DC7991}" type="presOf" srcId="{EE3D5CE9-CEC2-49D5-A00A-35E4AC25A721}" destId="{0E53AFCD-6E75-4901-AF77-EB88744CBFE6}" srcOrd="0" destOrd="0" presId="urn:microsoft.com/office/officeart/2016/7/layout/RepeatingBendingProcessNew"/>
    <dgm:cxn modelId="{42E7F9E5-713A-4F9E-BA7B-6023210ACA4D}" type="presOf" srcId="{35EA7CCC-E058-4B62-9201-5113FCD08858}" destId="{EDAF35F0-2287-4C86-89BE-9EA7A239C0B3}" srcOrd="0" destOrd="2" presId="urn:microsoft.com/office/officeart/2016/7/layout/RepeatingBendingProcessNew"/>
    <dgm:cxn modelId="{252E5CED-B23E-4747-B82A-A029CAB8E8AA}" type="presOf" srcId="{ED6EA2EE-C507-4260-A276-3C0F409FAE44}" destId="{F52BC41A-F704-409D-8CC6-DE17AFE3091D}" srcOrd="0" destOrd="0" presId="urn:microsoft.com/office/officeart/2016/7/layout/RepeatingBendingProcessNew"/>
    <dgm:cxn modelId="{2C23748D-51BF-43F2-830E-79CEBE0461C4}" type="presParOf" srcId="{1BCDC7C4-1F33-4B8F-B888-9AA3159EE85A}" destId="{0E5C79CA-99F7-41E8-B74C-1D547918A4EE}" srcOrd="0" destOrd="0" presId="urn:microsoft.com/office/officeart/2016/7/layout/RepeatingBendingProcessNew"/>
    <dgm:cxn modelId="{9C887BC5-2861-4631-8FC4-F7076B9F84B2}" type="presParOf" srcId="{1BCDC7C4-1F33-4B8F-B888-9AA3159EE85A}" destId="{8684D993-8288-4A69-B157-DBE1B17AFC86}" srcOrd="1" destOrd="0" presId="urn:microsoft.com/office/officeart/2016/7/layout/RepeatingBendingProcessNew"/>
    <dgm:cxn modelId="{1122CAE4-AF53-486E-8790-0430B932E874}" type="presParOf" srcId="{8684D993-8288-4A69-B157-DBE1B17AFC86}" destId="{82DD9972-E96B-4084-95F2-81EC8656F7D6}" srcOrd="0" destOrd="0" presId="urn:microsoft.com/office/officeart/2016/7/layout/RepeatingBendingProcessNew"/>
    <dgm:cxn modelId="{17E6C55D-E289-46C7-A5EE-C772113B4023}" type="presParOf" srcId="{1BCDC7C4-1F33-4B8F-B888-9AA3159EE85A}" destId="{0E53AFCD-6E75-4901-AF77-EB88744CBFE6}" srcOrd="2" destOrd="0" presId="urn:microsoft.com/office/officeart/2016/7/layout/RepeatingBendingProcessNew"/>
    <dgm:cxn modelId="{7957D9D2-2ABC-4F8E-A9A6-2642AF1A0C8E}" type="presParOf" srcId="{1BCDC7C4-1F33-4B8F-B888-9AA3159EE85A}" destId="{F52BC41A-F704-409D-8CC6-DE17AFE3091D}" srcOrd="3" destOrd="0" presId="urn:microsoft.com/office/officeart/2016/7/layout/RepeatingBendingProcessNew"/>
    <dgm:cxn modelId="{F780634C-47E8-4B30-8DBE-21118170ECAC}" type="presParOf" srcId="{F52BC41A-F704-409D-8CC6-DE17AFE3091D}" destId="{DA0C732F-9970-4AB3-8820-65D52FEB31B0}" srcOrd="0" destOrd="0" presId="urn:microsoft.com/office/officeart/2016/7/layout/RepeatingBendingProcessNew"/>
    <dgm:cxn modelId="{681C9D4C-0E9B-4300-8316-6B92CC01AEEF}" type="presParOf" srcId="{1BCDC7C4-1F33-4B8F-B888-9AA3159EE85A}" destId="{EDAF35F0-2287-4C86-89BE-9EA7A239C0B3}" srcOrd="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7F72BD-5BAC-4FE6-B612-098FAE7B9696}"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CD5C3FA-5E0E-46CF-BCA4-B09F13F445BF}">
      <dgm:prSet/>
      <dgm:spPr/>
      <dgm:t>
        <a:bodyPr/>
        <a:lstStyle/>
        <a:p>
          <a:r>
            <a:rPr lang="en-US" dirty="0"/>
            <a:t>This study utilized a quantitative approach, analyzing data on life expectancy and associated variables from a global dataset (Deaton, 2013).</a:t>
          </a:r>
        </a:p>
      </dgm:t>
    </dgm:pt>
    <dgm:pt modelId="{2024AF30-4520-4A25-A8E9-A5A9E47B0849}" type="parTrans" cxnId="{753ABA93-D643-4B2A-8F2E-AE8103F782AF}">
      <dgm:prSet/>
      <dgm:spPr/>
      <dgm:t>
        <a:bodyPr/>
        <a:lstStyle/>
        <a:p>
          <a:endParaRPr lang="en-US"/>
        </a:p>
      </dgm:t>
    </dgm:pt>
    <dgm:pt modelId="{521FA566-E22B-4337-8C1F-49C0D1A6C9B8}" type="sibTrans" cxnId="{753ABA93-D643-4B2A-8F2E-AE8103F782AF}">
      <dgm:prSet/>
      <dgm:spPr/>
      <dgm:t>
        <a:bodyPr/>
        <a:lstStyle/>
        <a:p>
          <a:endParaRPr lang="en-US"/>
        </a:p>
      </dgm:t>
    </dgm:pt>
    <dgm:pt modelId="{DCAC83B5-9D3A-4F88-B754-D55C0EC3D500}">
      <dgm:prSet/>
      <dgm:spPr/>
      <dgm:t>
        <a:bodyPr/>
        <a:lstStyle/>
        <a:p>
          <a:r>
            <a:rPr lang="en-US"/>
            <a:t>The data included variables such as life expectancy, health expenditure as a percentage of GDP, CO2 emissions, education expenditure, unemployment rates, corruption scores, and sanitation access across various countries and regions (Marmot, 2015). </a:t>
          </a:r>
        </a:p>
      </dgm:t>
    </dgm:pt>
    <dgm:pt modelId="{8C5ADD9E-E0CB-4692-A9B0-3AB37799FF5C}" type="parTrans" cxnId="{6127F366-96C9-4758-A53E-F58D4BD9AA9F}">
      <dgm:prSet/>
      <dgm:spPr/>
      <dgm:t>
        <a:bodyPr/>
        <a:lstStyle/>
        <a:p>
          <a:endParaRPr lang="en-US"/>
        </a:p>
      </dgm:t>
    </dgm:pt>
    <dgm:pt modelId="{6D2CC31B-4B5C-4EC1-A012-3C36128F64E2}" type="sibTrans" cxnId="{6127F366-96C9-4758-A53E-F58D4BD9AA9F}">
      <dgm:prSet/>
      <dgm:spPr/>
      <dgm:t>
        <a:bodyPr/>
        <a:lstStyle/>
        <a:p>
          <a:endParaRPr lang="en-US"/>
        </a:p>
      </dgm:t>
    </dgm:pt>
    <dgm:pt modelId="{7B489050-0967-4F0C-8D74-0C0D7BAC8E5D}">
      <dgm:prSet/>
      <dgm:spPr/>
      <dgm:t>
        <a:bodyPr/>
        <a:lstStyle/>
        <a:p>
          <a:r>
            <a:rPr lang="en-US"/>
            <a:t>Statistical techniques, including correlation analysis and regression modeling, were employed to identify the relationships between these variables and life expectancy. </a:t>
          </a:r>
        </a:p>
      </dgm:t>
    </dgm:pt>
    <dgm:pt modelId="{88A37D42-0ECE-46B7-BC0E-2AF12D94922D}" type="parTrans" cxnId="{FB04A3B3-C160-4923-B630-AF3371E5DA42}">
      <dgm:prSet/>
      <dgm:spPr/>
      <dgm:t>
        <a:bodyPr/>
        <a:lstStyle/>
        <a:p>
          <a:endParaRPr lang="en-US"/>
        </a:p>
      </dgm:t>
    </dgm:pt>
    <dgm:pt modelId="{0DE7E4F7-CE21-4711-830D-3CF4C028768C}" type="sibTrans" cxnId="{FB04A3B3-C160-4923-B630-AF3371E5DA42}">
      <dgm:prSet/>
      <dgm:spPr/>
      <dgm:t>
        <a:bodyPr/>
        <a:lstStyle/>
        <a:p>
          <a:endParaRPr lang="en-US"/>
        </a:p>
      </dgm:t>
    </dgm:pt>
    <dgm:pt modelId="{6B9A62EB-C300-4BAB-8654-69F02068C60E}">
      <dgm:prSet/>
      <dgm:spPr/>
      <dgm:t>
        <a:bodyPr/>
        <a:lstStyle/>
        <a:p>
          <a:r>
            <a:rPr lang="en-US"/>
            <a:t>The analysis was conducted across different regions and income groups to identify patterns and disparities, and to draw conclusions about the key determinants of life expectancy on a global scale (Cutler, Deaton, &amp; Lleras-Muney, 2006).</a:t>
          </a:r>
        </a:p>
      </dgm:t>
    </dgm:pt>
    <dgm:pt modelId="{EC7E660F-25DD-44A6-A91A-0AE184BF8745}" type="parTrans" cxnId="{F106983E-526A-4938-AB6D-299AB8500E72}">
      <dgm:prSet/>
      <dgm:spPr/>
      <dgm:t>
        <a:bodyPr/>
        <a:lstStyle/>
        <a:p>
          <a:endParaRPr lang="en-US"/>
        </a:p>
      </dgm:t>
    </dgm:pt>
    <dgm:pt modelId="{9F0229F8-F513-43D2-8BD0-F9378D2EC1FD}" type="sibTrans" cxnId="{F106983E-526A-4938-AB6D-299AB8500E72}">
      <dgm:prSet/>
      <dgm:spPr/>
      <dgm:t>
        <a:bodyPr/>
        <a:lstStyle/>
        <a:p>
          <a:endParaRPr lang="en-US"/>
        </a:p>
      </dgm:t>
    </dgm:pt>
    <dgm:pt modelId="{4ACE9EC5-9B07-496F-A495-A3571056C6B2}" type="pres">
      <dgm:prSet presAssocID="{AB7F72BD-5BAC-4FE6-B612-098FAE7B9696}" presName="root" presStyleCnt="0">
        <dgm:presLayoutVars>
          <dgm:dir/>
          <dgm:resizeHandles val="exact"/>
        </dgm:presLayoutVars>
      </dgm:prSet>
      <dgm:spPr/>
    </dgm:pt>
    <dgm:pt modelId="{6751E9A4-78CC-4B56-9F61-A73FA0FEC3C9}" type="pres">
      <dgm:prSet presAssocID="{AB7F72BD-5BAC-4FE6-B612-098FAE7B9696}" presName="container" presStyleCnt="0">
        <dgm:presLayoutVars>
          <dgm:dir/>
          <dgm:resizeHandles val="exact"/>
        </dgm:presLayoutVars>
      </dgm:prSet>
      <dgm:spPr/>
    </dgm:pt>
    <dgm:pt modelId="{D486AB03-9C17-4BAB-8BE0-B2FB24332068}" type="pres">
      <dgm:prSet presAssocID="{0CD5C3FA-5E0E-46CF-BCA4-B09F13F445BF}" presName="compNode" presStyleCnt="0"/>
      <dgm:spPr/>
    </dgm:pt>
    <dgm:pt modelId="{B1C69A88-3870-421E-ABD8-29EB16C25EC2}" type="pres">
      <dgm:prSet presAssocID="{0CD5C3FA-5E0E-46CF-BCA4-B09F13F445BF}" presName="iconBgRect" presStyleLbl="bgShp" presStyleIdx="0" presStyleCnt="4"/>
      <dgm:spPr/>
    </dgm:pt>
    <dgm:pt modelId="{C2CDC65C-74D4-4D22-8CCD-FB031C3688D6}" type="pres">
      <dgm:prSet presAssocID="{0CD5C3FA-5E0E-46CF-BCA4-B09F13F445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5363F29-4CF1-412D-8CAB-4D0E5204EDAA}" type="pres">
      <dgm:prSet presAssocID="{0CD5C3FA-5E0E-46CF-BCA4-B09F13F445BF}" presName="spaceRect" presStyleCnt="0"/>
      <dgm:spPr/>
    </dgm:pt>
    <dgm:pt modelId="{851005BC-8357-4D42-AEB8-E780AE9952F2}" type="pres">
      <dgm:prSet presAssocID="{0CD5C3FA-5E0E-46CF-BCA4-B09F13F445BF}" presName="textRect" presStyleLbl="revTx" presStyleIdx="0" presStyleCnt="4">
        <dgm:presLayoutVars>
          <dgm:chMax val="1"/>
          <dgm:chPref val="1"/>
        </dgm:presLayoutVars>
      </dgm:prSet>
      <dgm:spPr/>
    </dgm:pt>
    <dgm:pt modelId="{027F01A3-A6E9-4D51-B502-D623C4AD36FF}" type="pres">
      <dgm:prSet presAssocID="{521FA566-E22B-4337-8C1F-49C0D1A6C9B8}" presName="sibTrans" presStyleLbl="sibTrans2D1" presStyleIdx="0" presStyleCnt="0"/>
      <dgm:spPr/>
    </dgm:pt>
    <dgm:pt modelId="{92B9DE6E-AA7B-4C1D-BB88-4E6AE2F8E624}" type="pres">
      <dgm:prSet presAssocID="{DCAC83B5-9D3A-4F88-B754-D55C0EC3D500}" presName="compNode" presStyleCnt="0"/>
      <dgm:spPr/>
    </dgm:pt>
    <dgm:pt modelId="{18950817-8861-498E-8422-E06E99EFB67A}" type="pres">
      <dgm:prSet presAssocID="{DCAC83B5-9D3A-4F88-B754-D55C0EC3D500}" presName="iconBgRect" presStyleLbl="bgShp" presStyleIdx="1" presStyleCnt="4"/>
      <dgm:spPr/>
    </dgm:pt>
    <dgm:pt modelId="{E4619C36-82F4-4601-A92E-73044DC2C73B}" type="pres">
      <dgm:prSet presAssocID="{DCAC83B5-9D3A-4F88-B754-D55C0EC3D50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F2846A4B-06C2-4197-9E82-1651973DCF75}" type="pres">
      <dgm:prSet presAssocID="{DCAC83B5-9D3A-4F88-B754-D55C0EC3D500}" presName="spaceRect" presStyleCnt="0"/>
      <dgm:spPr/>
    </dgm:pt>
    <dgm:pt modelId="{89CDBB74-3211-460F-8ABB-3F279B438E7C}" type="pres">
      <dgm:prSet presAssocID="{DCAC83B5-9D3A-4F88-B754-D55C0EC3D500}" presName="textRect" presStyleLbl="revTx" presStyleIdx="1" presStyleCnt="4">
        <dgm:presLayoutVars>
          <dgm:chMax val="1"/>
          <dgm:chPref val="1"/>
        </dgm:presLayoutVars>
      </dgm:prSet>
      <dgm:spPr/>
    </dgm:pt>
    <dgm:pt modelId="{45EF3C89-8DE2-4CD0-8A67-1094329B506B}" type="pres">
      <dgm:prSet presAssocID="{6D2CC31B-4B5C-4EC1-A012-3C36128F64E2}" presName="sibTrans" presStyleLbl="sibTrans2D1" presStyleIdx="0" presStyleCnt="0"/>
      <dgm:spPr/>
    </dgm:pt>
    <dgm:pt modelId="{4EF90AA4-4665-42A6-8CFD-D95F9B4F10D3}" type="pres">
      <dgm:prSet presAssocID="{7B489050-0967-4F0C-8D74-0C0D7BAC8E5D}" presName="compNode" presStyleCnt="0"/>
      <dgm:spPr/>
    </dgm:pt>
    <dgm:pt modelId="{260309AD-064C-448C-828D-3AB8CEA84DDF}" type="pres">
      <dgm:prSet presAssocID="{7B489050-0967-4F0C-8D74-0C0D7BAC8E5D}" presName="iconBgRect" presStyleLbl="bgShp" presStyleIdx="2" presStyleCnt="4"/>
      <dgm:spPr/>
    </dgm:pt>
    <dgm:pt modelId="{9A9D74E9-AFD2-456F-A746-E425528A8CA7}" type="pres">
      <dgm:prSet presAssocID="{7B489050-0967-4F0C-8D74-0C0D7BAC8E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2C06E4C-0354-426B-B4F2-A052E598DFBB}" type="pres">
      <dgm:prSet presAssocID="{7B489050-0967-4F0C-8D74-0C0D7BAC8E5D}" presName="spaceRect" presStyleCnt="0"/>
      <dgm:spPr/>
    </dgm:pt>
    <dgm:pt modelId="{D43F2662-CA4E-4FE1-B1ED-73209D6DB714}" type="pres">
      <dgm:prSet presAssocID="{7B489050-0967-4F0C-8D74-0C0D7BAC8E5D}" presName="textRect" presStyleLbl="revTx" presStyleIdx="2" presStyleCnt="4">
        <dgm:presLayoutVars>
          <dgm:chMax val="1"/>
          <dgm:chPref val="1"/>
        </dgm:presLayoutVars>
      </dgm:prSet>
      <dgm:spPr/>
    </dgm:pt>
    <dgm:pt modelId="{F9C9D70A-71EB-4715-A95A-04A09D567E8F}" type="pres">
      <dgm:prSet presAssocID="{0DE7E4F7-CE21-4711-830D-3CF4C028768C}" presName="sibTrans" presStyleLbl="sibTrans2D1" presStyleIdx="0" presStyleCnt="0"/>
      <dgm:spPr/>
    </dgm:pt>
    <dgm:pt modelId="{76AE5255-D0E4-442B-991E-551E4B07FED1}" type="pres">
      <dgm:prSet presAssocID="{6B9A62EB-C300-4BAB-8654-69F02068C60E}" presName="compNode" presStyleCnt="0"/>
      <dgm:spPr/>
    </dgm:pt>
    <dgm:pt modelId="{863E054F-FB84-46B8-AC18-82FA466DD202}" type="pres">
      <dgm:prSet presAssocID="{6B9A62EB-C300-4BAB-8654-69F02068C60E}" presName="iconBgRect" presStyleLbl="bgShp" presStyleIdx="3" presStyleCnt="4"/>
      <dgm:spPr/>
    </dgm:pt>
    <dgm:pt modelId="{483365C5-67A7-4581-B11B-784D077EF096}" type="pres">
      <dgm:prSet presAssocID="{6B9A62EB-C300-4BAB-8654-69F02068C6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84345065-E7EA-4BBA-B373-D7627699433F}" type="pres">
      <dgm:prSet presAssocID="{6B9A62EB-C300-4BAB-8654-69F02068C60E}" presName="spaceRect" presStyleCnt="0"/>
      <dgm:spPr/>
    </dgm:pt>
    <dgm:pt modelId="{3A555AE2-7BCE-45CC-900C-350E2D0FE43B}" type="pres">
      <dgm:prSet presAssocID="{6B9A62EB-C300-4BAB-8654-69F02068C60E}" presName="textRect" presStyleLbl="revTx" presStyleIdx="3" presStyleCnt="4">
        <dgm:presLayoutVars>
          <dgm:chMax val="1"/>
          <dgm:chPref val="1"/>
        </dgm:presLayoutVars>
      </dgm:prSet>
      <dgm:spPr/>
    </dgm:pt>
  </dgm:ptLst>
  <dgm:cxnLst>
    <dgm:cxn modelId="{E4440A0C-AAE8-4E7B-AC21-8166887C0318}" type="presOf" srcId="{521FA566-E22B-4337-8C1F-49C0D1A6C9B8}" destId="{027F01A3-A6E9-4D51-B502-D623C4AD36FF}" srcOrd="0" destOrd="0" presId="urn:microsoft.com/office/officeart/2018/2/layout/IconCircleList"/>
    <dgm:cxn modelId="{FDC0110E-8162-4A66-81A6-2B34BE41997A}" type="presOf" srcId="{0CD5C3FA-5E0E-46CF-BCA4-B09F13F445BF}" destId="{851005BC-8357-4D42-AEB8-E780AE9952F2}" srcOrd="0" destOrd="0" presId="urn:microsoft.com/office/officeart/2018/2/layout/IconCircleList"/>
    <dgm:cxn modelId="{A23C3313-9A63-4756-B32E-A08EFD9A7EFC}" type="presOf" srcId="{7B489050-0967-4F0C-8D74-0C0D7BAC8E5D}" destId="{D43F2662-CA4E-4FE1-B1ED-73209D6DB714}" srcOrd="0" destOrd="0" presId="urn:microsoft.com/office/officeart/2018/2/layout/IconCircleList"/>
    <dgm:cxn modelId="{F106983E-526A-4938-AB6D-299AB8500E72}" srcId="{AB7F72BD-5BAC-4FE6-B612-098FAE7B9696}" destId="{6B9A62EB-C300-4BAB-8654-69F02068C60E}" srcOrd="3" destOrd="0" parTransId="{EC7E660F-25DD-44A6-A91A-0AE184BF8745}" sibTransId="{9F0229F8-F513-43D2-8BD0-F9378D2EC1FD}"/>
    <dgm:cxn modelId="{9768F240-134A-41B8-9829-A20B1ADB0546}" type="presOf" srcId="{AB7F72BD-5BAC-4FE6-B612-098FAE7B9696}" destId="{4ACE9EC5-9B07-496F-A495-A3571056C6B2}" srcOrd="0" destOrd="0" presId="urn:microsoft.com/office/officeart/2018/2/layout/IconCircleList"/>
    <dgm:cxn modelId="{6127F366-96C9-4758-A53E-F58D4BD9AA9F}" srcId="{AB7F72BD-5BAC-4FE6-B612-098FAE7B9696}" destId="{DCAC83B5-9D3A-4F88-B754-D55C0EC3D500}" srcOrd="1" destOrd="0" parTransId="{8C5ADD9E-E0CB-4692-A9B0-3AB37799FF5C}" sibTransId="{6D2CC31B-4B5C-4EC1-A012-3C36128F64E2}"/>
    <dgm:cxn modelId="{6CD9B16E-F679-48DC-BA5F-8B9C53ABB19A}" type="presOf" srcId="{0DE7E4F7-CE21-4711-830D-3CF4C028768C}" destId="{F9C9D70A-71EB-4715-A95A-04A09D567E8F}" srcOrd="0" destOrd="0" presId="urn:microsoft.com/office/officeart/2018/2/layout/IconCircleList"/>
    <dgm:cxn modelId="{753ABA93-D643-4B2A-8F2E-AE8103F782AF}" srcId="{AB7F72BD-5BAC-4FE6-B612-098FAE7B9696}" destId="{0CD5C3FA-5E0E-46CF-BCA4-B09F13F445BF}" srcOrd="0" destOrd="0" parTransId="{2024AF30-4520-4A25-A8E9-A5A9E47B0849}" sibTransId="{521FA566-E22B-4337-8C1F-49C0D1A6C9B8}"/>
    <dgm:cxn modelId="{4F29CC93-2EDD-4478-BC96-8534627ABEB4}" type="presOf" srcId="{DCAC83B5-9D3A-4F88-B754-D55C0EC3D500}" destId="{89CDBB74-3211-460F-8ABB-3F279B438E7C}" srcOrd="0" destOrd="0" presId="urn:microsoft.com/office/officeart/2018/2/layout/IconCircleList"/>
    <dgm:cxn modelId="{FB04A3B3-C160-4923-B630-AF3371E5DA42}" srcId="{AB7F72BD-5BAC-4FE6-B612-098FAE7B9696}" destId="{7B489050-0967-4F0C-8D74-0C0D7BAC8E5D}" srcOrd="2" destOrd="0" parTransId="{88A37D42-0ECE-46B7-BC0E-2AF12D94922D}" sibTransId="{0DE7E4F7-CE21-4711-830D-3CF4C028768C}"/>
    <dgm:cxn modelId="{F9EA21D8-F9E6-4BF2-A02A-BF90F29FCA25}" type="presOf" srcId="{6D2CC31B-4B5C-4EC1-A012-3C36128F64E2}" destId="{45EF3C89-8DE2-4CD0-8A67-1094329B506B}" srcOrd="0" destOrd="0" presId="urn:microsoft.com/office/officeart/2018/2/layout/IconCircleList"/>
    <dgm:cxn modelId="{BEC89ADA-2458-4061-843F-E274B60C1C46}" type="presOf" srcId="{6B9A62EB-C300-4BAB-8654-69F02068C60E}" destId="{3A555AE2-7BCE-45CC-900C-350E2D0FE43B}" srcOrd="0" destOrd="0" presId="urn:microsoft.com/office/officeart/2018/2/layout/IconCircleList"/>
    <dgm:cxn modelId="{D8B9D08B-D122-4D38-B512-1AECE6901891}" type="presParOf" srcId="{4ACE9EC5-9B07-496F-A495-A3571056C6B2}" destId="{6751E9A4-78CC-4B56-9F61-A73FA0FEC3C9}" srcOrd="0" destOrd="0" presId="urn:microsoft.com/office/officeart/2018/2/layout/IconCircleList"/>
    <dgm:cxn modelId="{D2D431DF-67A0-4057-8A60-08B3B29A0FBA}" type="presParOf" srcId="{6751E9A4-78CC-4B56-9F61-A73FA0FEC3C9}" destId="{D486AB03-9C17-4BAB-8BE0-B2FB24332068}" srcOrd="0" destOrd="0" presId="urn:microsoft.com/office/officeart/2018/2/layout/IconCircleList"/>
    <dgm:cxn modelId="{45D5C436-2F5B-4F51-81B8-FC719D383833}" type="presParOf" srcId="{D486AB03-9C17-4BAB-8BE0-B2FB24332068}" destId="{B1C69A88-3870-421E-ABD8-29EB16C25EC2}" srcOrd="0" destOrd="0" presId="urn:microsoft.com/office/officeart/2018/2/layout/IconCircleList"/>
    <dgm:cxn modelId="{2F649E78-FF54-4C55-BC88-0BC9762BE4FF}" type="presParOf" srcId="{D486AB03-9C17-4BAB-8BE0-B2FB24332068}" destId="{C2CDC65C-74D4-4D22-8CCD-FB031C3688D6}" srcOrd="1" destOrd="0" presId="urn:microsoft.com/office/officeart/2018/2/layout/IconCircleList"/>
    <dgm:cxn modelId="{ED611190-8004-45D2-A434-7A82137F2AED}" type="presParOf" srcId="{D486AB03-9C17-4BAB-8BE0-B2FB24332068}" destId="{B5363F29-4CF1-412D-8CAB-4D0E5204EDAA}" srcOrd="2" destOrd="0" presId="urn:microsoft.com/office/officeart/2018/2/layout/IconCircleList"/>
    <dgm:cxn modelId="{F5566D26-2CA5-4E7C-9692-37F21C7808CF}" type="presParOf" srcId="{D486AB03-9C17-4BAB-8BE0-B2FB24332068}" destId="{851005BC-8357-4D42-AEB8-E780AE9952F2}" srcOrd="3" destOrd="0" presId="urn:microsoft.com/office/officeart/2018/2/layout/IconCircleList"/>
    <dgm:cxn modelId="{40EB1E90-42C5-41DF-B130-12911C8C5FCB}" type="presParOf" srcId="{6751E9A4-78CC-4B56-9F61-A73FA0FEC3C9}" destId="{027F01A3-A6E9-4D51-B502-D623C4AD36FF}" srcOrd="1" destOrd="0" presId="urn:microsoft.com/office/officeart/2018/2/layout/IconCircleList"/>
    <dgm:cxn modelId="{C4573947-58D6-4985-A21D-2A28386635FD}" type="presParOf" srcId="{6751E9A4-78CC-4B56-9F61-A73FA0FEC3C9}" destId="{92B9DE6E-AA7B-4C1D-BB88-4E6AE2F8E624}" srcOrd="2" destOrd="0" presId="urn:microsoft.com/office/officeart/2018/2/layout/IconCircleList"/>
    <dgm:cxn modelId="{22AD4F29-7F89-488C-BCBC-6BFDAECBA0BE}" type="presParOf" srcId="{92B9DE6E-AA7B-4C1D-BB88-4E6AE2F8E624}" destId="{18950817-8861-498E-8422-E06E99EFB67A}" srcOrd="0" destOrd="0" presId="urn:microsoft.com/office/officeart/2018/2/layout/IconCircleList"/>
    <dgm:cxn modelId="{CA07BCEB-14AA-46DB-AB58-D45CEC4C8E4F}" type="presParOf" srcId="{92B9DE6E-AA7B-4C1D-BB88-4E6AE2F8E624}" destId="{E4619C36-82F4-4601-A92E-73044DC2C73B}" srcOrd="1" destOrd="0" presId="urn:microsoft.com/office/officeart/2018/2/layout/IconCircleList"/>
    <dgm:cxn modelId="{5886954F-6C1A-4A49-8DEF-472FC593EB82}" type="presParOf" srcId="{92B9DE6E-AA7B-4C1D-BB88-4E6AE2F8E624}" destId="{F2846A4B-06C2-4197-9E82-1651973DCF75}" srcOrd="2" destOrd="0" presId="urn:microsoft.com/office/officeart/2018/2/layout/IconCircleList"/>
    <dgm:cxn modelId="{3A99933D-BAA7-4FB4-97D8-F144FA2044BB}" type="presParOf" srcId="{92B9DE6E-AA7B-4C1D-BB88-4E6AE2F8E624}" destId="{89CDBB74-3211-460F-8ABB-3F279B438E7C}" srcOrd="3" destOrd="0" presId="urn:microsoft.com/office/officeart/2018/2/layout/IconCircleList"/>
    <dgm:cxn modelId="{9DA0C0BF-50F1-4931-ABC4-4CEEC075ABB7}" type="presParOf" srcId="{6751E9A4-78CC-4B56-9F61-A73FA0FEC3C9}" destId="{45EF3C89-8DE2-4CD0-8A67-1094329B506B}" srcOrd="3" destOrd="0" presId="urn:microsoft.com/office/officeart/2018/2/layout/IconCircleList"/>
    <dgm:cxn modelId="{74BFBE92-BADB-4A2B-9952-A71F5E2C6A71}" type="presParOf" srcId="{6751E9A4-78CC-4B56-9F61-A73FA0FEC3C9}" destId="{4EF90AA4-4665-42A6-8CFD-D95F9B4F10D3}" srcOrd="4" destOrd="0" presId="urn:microsoft.com/office/officeart/2018/2/layout/IconCircleList"/>
    <dgm:cxn modelId="{CC184D3F-03CA-4AB7-AA4A-4BA69B34732F}" type="presParOf" srcId="{4EF90AA4-4665-42A6-8CFD-D95F9B4F10D3}" destId="{260309AD-064C-448C-828D-3AB8CEA84DDF}" srcOrd="0" destOrd="0" presId="urn:microsoft.com/office/officeart/2018/2/layout/IconCircleList"/>
    <dgm:cxn modelId="{978A8D1D-4E13-4777-AE27-C06407340A1C}" type="presParOf" srcId="{4EF90AA4-4665-42A6-8CFD-D95F9B4F10D3}" destId="{9A9D74E9-AFD2-456F-A746-E425528A8CA7}" srcOrd="1" destOrd="0" presId="urn:microsoft.com/office/officeart/2018/2/layout/IconCircleList"/>
    <dgm:cxn modelId="{60A7F081-0A18-453C-8FC1-D6821449F051}" type="presParOf" srcId="{4EF90AA4-4665-42A6-8CFD-D95F9B4F10D3}" destId="{62C06E4C-0354-426B-B4F2-A052E598DFBB}" srcOrd="2" destOrd="0" presId="urn:microsoft.com/office/officeart/2018/2/layout/IconCircleList"/>
    <dgm:cxn modelId="{4598224F-AE21-4C19-B945-46BAB61C8F37}" type="presParOf" srcId="{4EF90AA4-4665-42A6-8CFD-D95F9B4F10D3}" destId="{D43F2662-CA4E-4FE1-B1ED-73209D6DB714}" srcOrd="3" destOrd="0" presId="urn:microsoft.com/office/officeart/2018/2/layout/IconCircleList"/>
    <dgm:cxn modelId="{8E296D6E-4B7A-4EDD-AB26-A3AC43B1EAA5}" type="presParOf" srcId="{6751E9A4-78CC-4B56-9F61-A73FA0FEC3C9}" destId="{F9C9D70A-71EB-4715-A95A-04A09D567E8F}" srcOrd="5" destOrd="0" presId="urn:microsoft.com/office/officeart/2018/2/layout/IconCircleList"/>
    <dgm:cxn modelId="{5D203B05-7F0C-4048-8C73-9E8BBAA8CA7C}" type="presParOf" srcId="{6751E9A4-78CC-4B56-9F61-A73FA0FEC3C9}" destId="{76AE5255-D0E4-442B-991E-551E4B07FED1}" srcOrd="6" destOrd="0" presId="urn:microsoft.com/office/officeart/2018/2/layout/IconCircleList"/>
    <dgm:cxn modelId="{E2EADD26-E607-4A1E-9AC7-E5D9BB8A037A}" type="presParOf" srcId="{76AE5255-D0E4-442B-991E-551E4B07FED1}" destId="{863E054F-FB84-46B8-AC18-82FA466DD202}" srcOrd="0" destOrd="0" presId="urn:microsoft.com/office/officeart/2018/2/layout/IconCircleList"/>
    <dgm:cxn modelId="{09F4444A-FD26-4CAA-B2DC-EE8E98BFB073}" type="presParOf" srcId="{76AE5255-D0E4-442B-991E-551E4B07FED1}" destId="{483365C5-67A7-4581-B11B-784D077EF096}" srcOrd="1" destOrd="0" presId="urn:microsoft.com/office/officeart/2018/2/layout/IconCircleList"/>
    <dgm:cxn modelId="{DF11BB9B-EA40-44A5-9001-F86D53A833E1}" type="presParOf" srcId="{76AE5255-D0E4-442B-991E-551E4B07FED1}" destId="{84345065-E7EA-4BBA-B373-D7627699433F}" srcOrd="2" destOrd="0" presId="urn:microsoft.com/office/officeart/2018/2/layout/IconCircleList"/>
    <dgm:cxn modelId="{F063D1F3-5F49-4EB0-AB3F-8BBF760A5D9F}" type="presParOf" srcId="{76AE5255-D0E4-442B-991E-551E4B07FED1}" destId="{3A555AE2-7BCE-45CC-900C-350E2D0FE43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BB7C2-B909-4C95-8987-DD9E65A6F14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C1CC5B-2DC3-44DB-B4B5-B8BD6E36B53A}">
      <dgm:prSet custT="1"/>
      <dgm:spPr/>
      <dgm:t>
        <a:bodyPr/>
        <a:lstStyle/>
        <a:p>
          <a:r>
            <a:rPr lang="en-US" sz="1300" i="1" dirty="0"/>
            <a:t>Bloom, D. E., &amp; Canning, D. (2000). The health and wealth of nations. Science, 287(5456), 1207-1209. </a:t>
          </a:r>
          <a:r>
            <a:rPr lang="en-US" sz="1400" i="1" dirty="0">
              <a:hlinkClick xmlns:r="http://schemas.openxmlformats.org/officeDocument/2006/relationships" r:id="rId1"/>
            </a:rPr>
            <a:t>https</a:t>
          </a:r>
          <a:r>
            <a:rPr lang="en-US" sz="1300" i="1" dirty="0">
              <a:hlinkClick xmlns:r="http://schemas.openxmlformats.org/officeDocument/2006/relationships" r:id="rId1"/>
            </a:rPr>
            <a:t>://doi.org/10.1126/science.287.5456.1207</a:t>
          </a:r>
          <a:endParaRPr lang="en-US" sz="1300" dirty="0"/>
        </a:p>
      </dgm:t>
    </dgm:pt>
    <dgm:pt modelId="{F5545CB7-5F7B-4249-B6AE-9BDB8D0A1AC2}" type="parTrans" cxnId="{653642A6-E904-4B18-A756-909DD8266D7E}">
      <dgm:prSet/>
      <dgm:spPr/>
      <dgm:t>
        <a:bodyPr/>
        <a:lstStyle/>
        <a:p>
          <a:endParaRPr lang="en-US"/>
        </a:p>
      </dgm:t>
    </dgm:pt>
    <dgm:pt modelId="{D0C15330-8BFB-424D-9AB9-47CF82B15FF4}" type="sibTrans" cxnId="{653642A6-E904-4B18-A756-909DD8266D7E}">
      <dgm:prSet/>
      <dgm:spPr/>
      <dgm:t>
        <a:bodyPr/>
        <a:lstStyle/>
        <a:p>
          <a:endParaRPr lang="en-US"/>
        </a:p>
      </dgm:t>
    </dgm:pt>
    <dgm:pt modelId="{33711639-E77C-439A-8027-F4D82286FB14}">
      <dgm:prSet/>
      <dgm:spPr/>
      <dgm:t>
        <a:bodyPr/>
        <a:lstStyle/>
        <a:p>
          <a:r>
            <a:rPr lang="en-US" i="1"/>
            <a:t>Cutler, D. M., Deaton, A. S., &amp; Lleras-Muney, A. (2006). The determinants of mortality. Journal of Economic Perspectives, 20(3), 97-120. </a:t>
          </a:r>
          <a:r>
            <a:rPr lang="en-US" i="1">
              <a:hlinkClick xmlns:r="http://schemas.openxmlformats.org/officeDocument/2006/relationships" r:id="rId2"/>
            </a:rPr>
            <a:t>https://doi.org/10.1257/jep.20.3.97</a:t>
          </a:r>
          <a:endParaRPr lang="en-US"/>
        </a:p>
      </dgm:t>
    </dgm:pt>
    <dgm:pt modelId="{BBC7B37A-FB37-4E8C-BB32-F7F284E26495}" type="parTrans" cxnId="{EC40DC4E-1524-4C9F-8CFA-353EF3003915}">
      <dgm:prSet/>
      <dgm:spPr/>
      <dgm:t>
        <a:bodyPr/>
        <a:lstStyle/>
        <a:p>
          <a:endParaRPr lang="en-US"/>
        </a:p>
      </dgm:t>
    </dgm:pt>
    <dgm:pt modelId="{CAD8C00B-DB8E-4057-8C03-6902D66A4073}" type="sibTrans" cxnId="{EC40DC4E-1524-4C9F-8CFA-353EF3003915}">
      <dgm:prSet/>
      <dgm:spPr/>
      <dgm:t>
        <a:bodyPr/>
        <a:lstStyle/>
        <a:p>
          <a:endParaRPr lang="en-US"/>
        </a:p>
      </dgm:t>
    </dgm:pt>
    <dgm:pt modelId="{40C17868-47CA-4506-BC16-7C3B72971E58}">
      <dgm:prSet/>
      <dgm:spPr/>
      <dgm:t>
        <a:bodyPr/>
        <a:lstStyle/>
        <a:p>
          <a:r>
            <a:rPr lang="en-US" i="1"/>
            <a:t>Deaton, A. (2013). The great escape: Health, wealth, and the origins of inequality. Princeton University Press.</a:t>
          </a:r>
          <a:endParaRPr lang="en-US"/>
        </a:p>
      </dgm:t>
    </dgm:pt>
    <dgm:pt modelId="{BE3DF7E0-1C56-4916-95EA-80D0544695E6}" type="parTrans" cxnId="{9A9EB598-7F1E-4E3F-8A55-18C9C252BF8A}">
      <dgm:prSet/>
      <dgm:spPr/>
      <dgm:t>
        <a:bodyPr/>
        <a:lstStyle/>
        <a:p>
          <a:endParaRPr lang="en-US"/>
        </a:p>
      </dgm:t>
    </dgm:pt>
    <dgm:pt modelId="{E1027BC4-89EF-444C-A7E3-BA78EDCAC4D5}" type="sibTrans" cxnId="{9A9EB598-7F1E-4E3F-8A55-18C9C252BF8A}">
      <dgm:prSet/>
      <dgm:spPr/>
      <dgm:t>
        <a:bodyPr/>
        <a:lstStyle/>
        <a:p>
          <a:endParaRPr lang="en-US"/>
        </a:p>
      </dgm:t>
    </dgm:pt>
    <dgm:pt modelId="{775FDAD8-A0D9-4C47-A77E-AC3F5B8F6FB5}">
      <dgm:prSet/>
      <dgm:spPr/>
      <dgm:t>
        <a:bodyPr/>
        <a:lstStyle/>
        <a:p>
          <a:r>
            <a:rPr lang="en-US" i="1"/>
            <a:t>Marmot, M. (2015). The health gap: The challenge of an unequal world. Bloomsbury Publishing.</a:t>
          </a:r>
          <a:endParaRPr lang="en-US"/>
        </a:p>
      </dgm:t>
    </dgm:pt>
    <dgm:pt modelId="{7519CFFD-984B-4BE9-B2F2-78C80C924C91}" type="parTrans" cxnId="{53B39FE5-9B73-4FE9-8DC6-3AF94F61AD50}">
      <dgm:prSet/>
      <dgm:spPr/>
      <dgm:t>
        <a:bodyPr/>
        <a:lstStyle/>
        <a:p>
          <a:endParaRPr lang="en-US"/>
        </a:p>
      </dgm:t>
    </dgm:pt>
    <dgm:pt modelId="{A6E939C5-B06B-4EE0-87CC-55BAA3B09BBC}" type="sibTrans" cxnId="{53B39FE5-9B73-4FE9-8DC6-3AF94F61AD50}">
      <dgm:prSet/>
      <dgm:spPr/>
      <dgm:t>
        <a:bodyPr/>
        <a:lstStyle/>
        <a:p>
          <a:endParaRPr lang="en-US"/>
        </a:p>
      </dgm:t>
    </dgm:pt>
    <dgm:pt modelId="{17D58A82-9CB3-4BCB-A34F-B6AF856C8103}">
      <dgm:prSet/>
      <dgm:spPr/>
      <dgm:t>
        <a:bodyPr/>
        <a:lstStyle/>
        <a:p>
          <a:r>
            <a:rPr lang="en-US" i="1" dirty="0"/>
            <a:t>World Health Organization (WHO). (2020). World health statistics 2020: Monitoring health for the SDGs, sustainable development goals. World Health Organization.</a:t>
          </a:r>
          <a:endParaRPr lang="en-US" dirty="0"/>
        </a:p>
      </dgm:t>
    </dgm:pt>
    <dgm:pt modelId="{AB22423E-F489-4333-9E9B-0D37088CD20C}" type="parTrans" cxnId="{7BEA4E01-C598-4346-9C7D-19392DA10973}">
      <dgm:prSet/>
      <dgm:spPr/>
      <dgm:t>
        <a:bodyPr/>
        <a:lstStyle/>
        <a:p>
          <a:endParaRPr lang="en-US"/>
        </a:p>
      </dgm:t>
    </dgm:pt>
    <dgm:pt modelId="{FC9B0DCA-C3B1-4D78-90FE-54B990724EF2}" type="sibTrans" cxnId="{7BEA4E01-C598-4346-9C7D-19392DA10973}">
      <dgm:prSet/>
      <dgm:spPr/>
      <dgm:t>
        <a:bodyPr/>
        <a:lstStyle/>
        <a:p>
          <a:endParaRPr lang="en-US"/>
        </a:p>
      </dgm:t>
    </dgm:pt>
    <dgm:pt modelId="{C7E81FC6-46AF-4813-A7F1-AD45FB65499A}" type="pres">
      <dgm:prSet presAssocID="{BCCBB7C2-B909-4C95-8987-DD9E65A6F146}" presName="linear" presStyleCnt="0">
        <dgm:presLayoutVars>
          <dgm:animLvl val="lvl"/>
          <dgm:resizeHandles val="exact"/>
        </dgm:presLayoutVars>
      </dgm:prSet>
      <dgm:spPr/>
    </dgm:pt>
    <dgm:pt modelId="{C37FE2E8-A280-4FFD-9497-2F28DFB7651F}" type="pres">
      <dgm:prSet presAssocID="{38C1CC5B-2DC3-44DB-B4B5-B8BD6E36B53A}" presName="parentText" presStyleLbl="node1" presStyleIdx="0" presStyleCnt="5">
        <dgm:presLayoutVars>
          <dgm:chMax val="0"/>
          <dgm:bulletEnabled val="1"/>
        </dgm:presLayoutVars>
      </dgm:prSet>
      <dgm:spPr/>
    </dgm:pt>
    <dgm:pt modelId="{B78FF2A7-D980-47E7-9343-3528779D2385}" type="pres">
      <dgm:prSet presAssocID="{D0C15330-8BFB-424D-9AB9-47CF82B15FF4}" presName="spacer" presStyleCnt="0"/>
      <dgm:spPr/>
    </dgm:pt>
    <dgm:pt modelId="{C493A5C0-1BBD-41CC-9B29-1511AD6E2F44}" type="pres">
      <dgm:prSet presAssocID="{33711639-E77C-439A-8027-F4D82286FB14}" presName="parentText" presStyleLbl="node1" presStyleIdx="1" presStyleCnt="5">
        <dgm:presLayoutVars>
          <dgm:chMax val="0"/>
          <dgm:bulletEnabled val="1"/>
        </dgm:presLayoutVars>
      </dgm:prSet>
      <dgm:spPr/>
    </dgm:pt>
    <dgm:pt modelId="{9BED1F5F-3D6C-4886-83C2-7C00A0ED9899}" type="pres">
      <dgm:prSet presAssocID="{CAD8C00B-DB8E-4057-8C03-6902D66A4073}" presName="spacer" presStyleCnt="0"/>
      <dgm:spPr/>
    </dgm:pt>
    <dgm:pt modelId="{5328CD13-6C1C-4B37-9005-9375ED4C5643}" type="pres">
      <dgm:prSet presAssocID="{40C17868-47CA-4506-BC16-7C3B72971E58}" presName="parentText" presStyleLbl="node1" presStyleIdx="2" presStyleCnt="5">
        <dgm:presLayoutVars>
          <dgm:chMax val="0"/>
          <dgm:bulletEnabled val="1"/>
        </dgm:presLayoutVars>
      </dgm:prSet>
      <dgm:spPr/>
    </dgm:pt>
    <dgm:pt modelId="{C0F84331-B8AD-41A1-BBAF-8685AD589753}" type="pres">
      <dgm:prSet presAssocID="{E1027BC4-89EF-444C-A7E3-BA78EDCAC4D5}" presName="spacer" presStyleCnt="0"/>
      <dgm:spPr/>
    </dgm:pt>
    <dgm:pt modelId="{52B6F3B2-DC09-4037-94E7-CAFFC7DCA689}" type="pres">
      <dgm:prSet presAssocID="{775FDAD8-A0D9-4C47-A77E-AC3F5B8F6FB5}" presName="parentText" presStyleLbl="node1" presStyleIdx="3" presStyleCnt="5">
        <dgm:presLayoutVars>
          <dgm:chMax val="0"/>
          <dgm:bulletEnabled val="1"/>
        </dgm:presLayoutVars>
      </dgm:prSet>
      <dgm:spPr/>
    </dgm:pt>
    <dgm:pt modelId="{EBFB040A-6A51-4F4A-9F35-7467C494E8C8}" type="pres">
      <dgm:prSet presAssocID="{A6E939C5-B06B-4EE0-87CC-55BAA3B09BBC}" presName="spacer" presStyleCnt="0"/>
      <dgm:spPr/>
    </dgm:pt>
    <dgm:pt modelId="{60C21A65-C65E-4B0F-A678-22025EE12332}" type="pres">
      <dgm:prSet presAssocID="{17D58A82-9CB3-4BCB-A34F-B6AF856C8103}" presName="parentText" presStyleLbl="node1" presStyleIdx="4" presStyleCnt="5">
        <dgm:presLayoutVars>
          <dgm:chMax val="0"/>
          <dgm:bulletEnabled val="1"/>
        </dgm:presLayoutVars>
      </dgm:prSet>
      <dgm:spPr/>
    </dgm:pt>
  </dgm:ptLst>
  <dgm:cxnLst>
    <dgm:cxn modelId="{7BEA4E01-C598-4346-9C7D-19392DA10973}" srcId="{BCCBB7C2-B909-4C95-8987-DD9E65A6F146}" destId="{17D58A82-9CB3-4BCB-A34F-B6AF856C8103}" srcOrd="4" destOrd="0" parTransId="{AB22423E-F489-4333-9E9B-0D37088CD20C}" sibTransId="{FC9B0DCA-C3B1-4D78-90FE-54B990724EF2}"/>
    <dgm:cxn modelId="{64A23A66-1B7A-48DA-A60D-CE0C28FDA85C}" type="presOf" srcId="{33711639-E77C-439A-8027-F4D82286FB14}" destId="{C493A5C0-1BBD-41CC-9B29-1511AD6E2F44}" srcOrd="0" destOrd="0" presId="urn:microsoft.com/office/officeart/2005/8/layout/vList2"/>
    <dgm:cxn modelId="{EC40DC4E-1524-4C9F-8CFA-353EF3003915}" srcId="{BCCBB7C2-B909-4C95-8987-DD9E65A6F146}" destId="{33711639-E77C-439A-8027-F4D82286FB14}" srcOrd="1" destOrd="0" parTransId="{BBC7B37A-FB37-4E8C-BB32-F7F284E26495}" sibTransId="{CAD8C00B-DB8E-4057-8C03-6902D66A4073}"/>
    <dgm:cxn modelId="{18CC0B78-592A-471C-8DA6-CA6A4B25984B}" type="presOf" srcId="{38C1CC5B-2DC3-44DB-B4B5-B8BD6E36B53A}" destId="{C37FE2E8-A280-4FFD-9497-2F28DFB7651F}" srcOrd="0" destOrd="0" presId="urn:microsoft.com/office/officeart/2005/8/layout/vList2"/>
    <dgm:cxn modelId="{BC53B17F-04D3-4A66-B3B4-EA5DA3E040C5}" type="presOf" srcId="{40C17868-47CA-4506-BC16-7C3B72971E58}" destId="{5328CD13-6C1C-4B37-9005-9375ED4C5643}" srcOrd="0" destOrd="0" presId="urn:microsoft.com/office/officeart/2005/8/layout/vList2"/>
    <dgm:cxn modelId="{9A9EB598-7F1E-4E3F-8A55-18C9C252BF8A}" srcId="{BCCBB7C2-B909-4C95-8987-DD9E65A6F146}" destId="{40C17868-47CA-4506-BC16-7C3B72971E58}" srcOrd="2" destOrd="0" parTransId="{BE3DF7E0-1C56-4916-95EA-80D0544695E6}" sibTransId="{E1027BC4-89EF-444C-A7E3-BA78EDCAC4D5}"/>
    <dgm:cxn modelId="{653642A6-E904-4B18-A756-909DD8266D7E}" srcId="{BCCBB7C2-B909-4C95-8987-DD9E65A6F146}" destId="{38C1CC5B-2DC3-44DB-B4B5-B8BD6E36B53A}" srcOrd="0" destOrd="0" parTransId="{F5545CB7-5F7B-4249-B6AE-9BDB8D0A1AC2}" sibTransId="{D0C15330-8BFB-424D-9AB9-47CF82B15FF4}"/>
    <dgm:cxn modelId="{AD54A4C9-BD0E-4225-B646-ECA88FE7528F}" type="presOf" srcId="{BCCBB7C2-B909-4C95-8987-DD9E65A6F146}" destId="{C7E81FC6-46AF-4813-A7F1-AD45FB65499A}" srcOrd="0" destOrd="0" presId="urn:microsoft.com/office/officeart/2005/8/layout/vList2"/>
    <dgm:cxn modelId="{53B39FE5-9B73-4FE9-8DC6-3AF94F61AD50}" srcId="{BCCBB7C2-B909-4C95-8987-DD9E65A6F146}" destId="{775FDAD8-A0D9-4C47-A77E-AC3F5B8F6FB5}" srcOrd="3" destOrd="0" parTransId="{7519CFFD-984B-4BE9-B2F2-78C80C924C91}" sibTransId="{A6E939C5-B06B-4EE0-87CC-55BAA3B09BBC}"/>
    <dgm:cxn modelId="{FC4C43EF-C46E-43E2-AB4E-C1956FB7EAE6}" type="presOf" srcId="{17D58A82-9CB3-4BCB-A34F-B6AF856C8103}" destId="{60C21A65-C65E-4B0F-A678-22025EE12332}" srcOrd="0" destOrd="0" presId="urn:microsoft.com/office/officeart/2005/8/layout/vList2"/>
    <dgm:cxn modelId="{48F0FAFB-E1FC-4359-99F6-CB989C527E2A}" type="presOf" srcId="{775FDAD8-A0D9-4C47-A77E-AC3F5B8F6FB5}" destId="{52B6F3B2-DC09-4037-94E7-CAFFC7DCA689}" srcOrd="0" destOrd="0" presId="urn:microsoft.com/office/officeart/2005/8/layout/vList2"/>
    <dgm:cxn modelId="{7A1B26AE-D2A0-4706-B276-E788320D5BB5}" type="presParOf" srcId="{C7E81FC6-46AF-4813-A7F1-AD45FB65499A}" destId="{C37FE2E8-A280-4FFD-9497-2F28DFB7651F}" srcOrd="0" destOrd="0" presId="urn:microsoft.com/office/officeart/2005/8/layout/vList2"/>
    <dgm:cxn modelId="{EFC6A7CF-F36D-46BF-9960-4400015F7E4D}" type="presParOf" srcId="{C7E81FC6-46AF-4813-A7F1-AD45FB65499A}" destId="{B78FF2A7-D980-47E7-9343-3528779D2385}" srcOrd="1" destOrd="0" presId="urn:microsoft.com/office/officeart/2005/8/layout/vList2"/>
    <dgm:cxn modelId="{6E71A1D4-34D9-4DCF-9432-CFD661587A05}" type="presParOf" srcId="{C7E81FC6-46AF-4813-A7F1-AD45FB65499A}" destId="{C493A5C0-1BBD-41CC-9B29-1511AD6E2F44}" srcOrd="2" destOrd="0" presId="urn:microsoft.com/office/officeart/2005/8/layout/vList2"/>
    <dgm:cxn modelId="{BBFDC8F9-DBA5-4557-8836-D1369FD36686}" type="presParOf" srcId="{C7E81FC6-46AF-4813-A7F1-AD45FB65499A}" destId="{9BED1F5F-3D6C-4886-83C2-7C00A0ED9899}" srcOrd="3" destOrd="0" presId="urn:microsoft.com/office/officeart/2005/8/layout/vList2"/>
    <dgm:cxn modelId="{585346BD-AAEF-4471-BFB2-A87C350A75F9}" type="presParOf" srcId="{C7E81FC6-46AF-4813-A7F1-AD45FB65499A}" destId="{5328CD13-6C1C-4B37-9005-9375ED4C5643}" srcOrd="4" destOrd="0" presId="urn:microsoft.com/office/officeart/2005/8/layout/vList2"/>
    <dgm:cxn modelId="{2818211D-7A5E-4A37-BAAF-B1B8F98940BF}" type="presParOf" srcId="{C7E81FC6-46AF-4813-A7F1-AD45FB65499A}" destId="{C0F84331-B8AD-41A1-BBAF-8685AD589753}" srcOrd="5" destOrd="0" presId="urn:microsoft.com/office/officeart/2005/8/layout/vList2"/>
    <dgm:cxn modelId="{6D7164E2-1D95-4123-AEA6-4B9FBB674E0C}" type="presParOf" srcId="{C7E81FC6-46AF-4813-A7F1-AD45FB65499A}" destId="{52B6F3B2-DC09-4037-94E7-CAFFC7DCA689}" srcOrd="6" destOrd="0" presId="urn:microsoft.com/office/officeart/2005/8/layout/vList2"/>
    <dgm:cxn modelId="{DC90BD2E-AECF-47F2-8A8B-BDAF5C1DCB80}" type="presParOf" srcId="{C7E81FC6-46AF-4813-A7F1-AD45FB65499A}" destId="{EBFB040A-6A51-4F4A-9F35-7467C494E8C8}" srcOrd="7" destOrd="0" presId="urn:microsoft.com/office/officeart/2005/8/layout/vList2"/>
    <dgm:cxn modelId="{7FECC48E-9660-4AFF-B362-3BE7205CDDA4}" type="presParOf" srcId="{C7E81FC6-46AF-4813-A7F1-AD45FB65499A}" destId="{60C21A65-C65E-4B0F-A678-22025EE1233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4D993-8288-4A69-B157-DBE1B17AFC86}">
      <dsp:nvSpPr>
        <dsp:cNvPr id="0" name=""/>
        <dsp:cNvSpPr/>
      </dsp:nvSpPr>
      <dsp:spPr>
        <a:xfrm>
          <a:off x="4911320" y="1146770"/>
          <a:ext cx="881074" cy="91440"/>
        </a:xfrm>
        <a:custGeom>
          <a:avLst/>
          <a:gdLst/>
          <a:ahLst/>
          <a:cxnLst/>
          <a:rect l="0" t="0" r="0" b="0"/>
          <a:pathLst>
            <a:path>
              <a:moveTo>
                <a:pt x="0" y="45720"/>
              </a:moveTo>
              <a:lnTo>
                <a:pt x="88107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29066" y="1187932"/>
        <a:ext cx="45583" cy="9116"/>
      </dsp:txXfrm>
    </dsp:sp>
    <dsp:sp modelId="{0E5C79CA-99F7-41E8-B74C-1D547918A4EE}">
      <dsp:nvSpPr>
        <dsp:cNvPr id="0" name=""/>
        <dsp:cNvSpPr/>
      </dsp:nvSpPr>
      <dsp:spPr>
        <a:xfrm>
          <a:off x="949319" y="3350"/>
          <a:ext cx="3963801" cy="237828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230" tIns="203878" rIns="194230" bIns="203878" numCol="1" spcCol="1270" anchor="ctr" anchorCtr="0">
          <a:noAutofit/>
        </a:bodyPr>
        <a:lstStyle/>
        <a:p>
          <a:pPr marL="0" lvl="0" indent="0" algn="ctr" defTabSz="711200">
            <a:lnSpc>
              <a:spcPct val="90000"/>
            </a:lnSpc>
            <a:spcBef>
              <a:spcPct val="0"/>
            </a:spcBef>
            <a:spcAft>
              <a:spcPct val="35000"/>
            </a:spcAft>
            <a:buNone/>
          </a:pPr>
          <a:r>
            <a:rPr lang="en-US" sz="1600" b="1" kern="1200" dirty="0"/>
            <a:t>General Objective:</a:t>
          </a:r>
          <a:br>
            <a:rPr lang="en-US" sz="1600" kern="1200" dirty="0"/>
          </a:br>
          <a:r>
            <a:rPr lang="en-US" sz="1600" kern="1200" dirty="0"/>
            <a:t>The general objective of this project is to analyze the factors influencing life expectancy across different countries and regions, focusing on health, economic, and environmental variables to identify key determinants and disparities that could guide effective policy interventions.</a:t>
          </a:r>
        </a:p>
      </dsp:txBody>
      <dsp:txXfrm>
        <a:off x="949319" y="3350"/>
        <a:ext cx="3963801" cy="2378280"/>
      </dsp:txXfrm>
    </dsp:sp>
    <dsp:sp modelId="{F52BC41A-F704-409D-8CC6-DE17AFE3091D}">
      <dsp:nvSpPr>
        <dsp:cNvPr id="0" name=""/>
        <dsp:cNvSpPr/>
      </dsp:nvSpPr>
      <dsp:spPr>
        <a:xfrm>
          <a:off x="2931220" y="2379830"/>
          <a:ext cx="4875475" cy="881074"/>
        </a:xfrm>
        <a:custGeom>
          <a:avLst/>
          <a:gdLst/>
          <a:ahLst/>
          <a:cxnLst/>
          <a:rect l="0" t="0" r="0" b="0"/>
          <a:pathLst>
            <a:path>
              <a:moveTo>
                <a:pt x="4875475" y="0"/>
              </a:moveTo>
              <a:lnTo>
                <a:pt x="4875475" y="457637"/>
              </a:lnTo>
              <a:lnTo>
                <a:pt x="0" y="457637"/>
              </a:lnTo>
              <a:lnTo>
                <a:pt x="0" y="881074"/>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4958" y="2815809"/>
        <a:ext cx="247999" cy="9116"/>
      </dsp:txXfrm>
    </dsp:sp>
    <dsp:sp modelId="{0E53AFCD-6E75-4901-AF77-EB88744CBFE6}">
      <dsp:nvSpPr>
        <dsp:cNvPr id="0" name=""/>
        <dsp:cNvSpPr/>
      </dsp:nvSpPr>
      <dsp:spPr>
        <a:xfrm>
          <a:off x="5824795" y="3350"/>
          <a:ext cx="3963801" cy="2378280"/>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230" tIns="203878" rIns="194230" bIns="203878" numCol="1" spcCol="1270" anchor="t" anchorCtr="0">
          <a:noAutofit/>
        </a:bodyPr>
        <a:lstStyle/>
        <a:p>
          <a:pPr marL="0" lvl="0" indent="0" algn="l" defTabSz="711200">
            <a:lnSpc>
              <a:spcPct val="90000"/>
            </a:lnSpc>
            <a:spcBef>
              <a:spcPct val="0"/>
            </a:spcBef>
            <a:spcAft>
              <a:spcPct val="35000"/>
            </a:spcAft>
            <a:buNone/>
          </a:pPr>
          <a:r>
            <a:rPr lang="en-US" sz="1600" b="1" kern="1200" dirty="0"/>
            <a:t>Specific Objectives:</a:t>
          </a:r>
          <a:endParaRPr lang="en-US" sz="1600" kern="1200" dirty="0"/>
        </a:p>
        <a:p>
          <a:pPr marL="114300" lvl="1" indent="-114300" algn="l" defTabSz="533400">
            <a:lnSpc>
              <a:spcPct val="90000"/>
            </a:lnSpc>
            <a:spcBef>
              <a:spcPct val="0"/>
            </a:spcBef>
            <a:spcAft>
              <a:spcPct val="15000"/>
            </a:spcAft>
            <a:buChar char="•"/>
          </a:pPr>
          <a:r>
            <a:rPr lang="en-US" sz="1200" kern="1200" dirty="0"/>
            <a:t>To examine the relationship between life expectancy and various health, economic, and environmental variables across countries and regions.</a:t>
          </a:r>
        </a:p>
        <a:p>
          <a:pPr marL="114300" lvl="1" indent="-114300" algn="l" defTabSz="533400">
            <a:lnSpc>
              <a:spcPct val="90000"/>
            </a:lnSpc>
            <a:spcBef>
              <a:spcPct val="0"/>
            </a:spcBef>
            <a:spcAft>
              <a:spcPct val="15000"/>
            </a:spcAft>
            <a:buChar char="•"/>
          </a:pPr>
          <a:r>
            <a:rPr lang="en-US" sz="1200" kern="1200" dirty="0"/>
            <a:t>To identify the key determinants of life expectancy and assess their relative impact.</a:t>
          </a:r>
        </a:p>
        <a:p>
          <a:pPr marL="114300" lvl="1" indent="-114300" algn="l" defTabSz="533400">
            <a:lnSpc>
              <a:spcPct val="90000"/>
            </a:lnSpc>
            <a:spcBef>
              <a:spcPct val="0"/>
            </a:spcBef>
            <a:spcAft>
              <a:spcPct val="15000"/>
            </a:spcAft>
            <a:buChar char="•"/>
          </a:pPr>
          <a:r>
            <a:rPr lang="en-US" sz="1200" kern="1200" dirty="0"/>
            <a:t>To explore regional disparities in life expectancy and the contributing factors.</a:t>
          </a:r>
        </a:p>
        <a:p>
          <a:pPr marL="114300" lvl="1" indent="-114300" algn="l" defTabSz="533400">
            <a:lnSpc>
              <a:spcPct val="90000"/>
            </a:lnSpc>
            <a:spcBef>
              <a:spcPct val="0"/>
            </a:spcBef>
            <a:spcAft>
              <a:spcPct val="15000"/>
            </a:spcAft>
            <a:buChar char="•"/>
          </a:pPr>
          <a:r>
            <a:rPr lang="en-US" sz="1200" kern="1200" dirty="0"/>
            <a:t>To provide policy recommendations for improving life expectancy based on the findings.</a:t>
          </a:r>
        </a:p>
      </dsp:txBody>
      <dsp:txXfrm>
        <a:off x="5824795" y="3350"/>
        <a:ext cx="3963801" cy="2378280"/>
      </dsp:txXfrm>
    </dsp:sp>
    <dsp:sp modelId="{EDAF35F0-2287-4C86-89BE-9EA7A239C0B3}">
      <dsp:nvSpPr>
        <dsp:cNvPr id="0" name=""/>
        <dsp:cNvSpPr/>
      </dsp:nvSpPr>
      <dsp:spPr>
        <a:xfrm>
          <a:off x="949319" y="3293305"/>
          <a:ext cx="3963801" cy="2378280"/>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230" tIns="203878" rIns="194230" bIns="203878" numCol="1" spcCol="1270" anchor="t" anchorCtr="0">
          <a:noAutofit/>
        </a:bodyPr>
        <a:lstStyle/>
        <a:p>
          <a:pPr marL="0" lvl="0" indent="0" algn="l" defTabSz="711200">
            <a:lnSpc>
              <a:spcPct val="90000"/>
            </a:lnSpc>
            <a:spcBef>
              <a:spcPct val="0"/>
            </a:spcBef>
            <a:spcAft>
              <a:spcPct val="35000"/>
            </a:spcAft>
            <a:buNone/>
          </a:pPr>
          <a:r>
            <a:rPr lang="en-US" sz="1600" b="1" kern="1200"/>
            <a:t>Study Questions:</a:t>
          </a:r>
          <a:endParaRPr lang="en-US" sz="1600" kern="1200"/>
        </a:p>
        <a:p>
          <a:pPr marL="114300" lvl="1" indent="-114300" algn="l" defTabSz="533400">
            <a:lnSpc>
              <a:spcPct val="90000"/>
            </a:lnSpc>
            <a:spcBef>
              <a:spcPct val="0"/>
            </a:spcBef>
            <a:spcAft>
              <a:spcPct val="15000"/>
            </a:spcAft>
            <a:buChar char="•"/>
          </a:pPr>
          <a:r>
            <a:rPr lang="en-US" sz="1200" kern="1200"/>
            <a:t>What are the primary health, economic, and environmental factors that influence life expectancy across different countries and regions?</a:t>
          </a:r>
        </a:p>
        <a:p>
          <a:pPr marL="114300" lvl="1" indent="-114300" algn="l" defTabSz="533400">
            <a:lnSpc>
              <a:spcPct val="90000"/>
            </a:lnSpc>
            <a:spcBef>
              <a:spcPct val="0"/>
            </a:spcBef>
            <a:spcAft>
              <a:spcPct val="15000"/>
            </a:spcAft>
            <a:buChar char="•"/>
          </a:pPr>
          <a:r>
            <a:rPr lang="en-US" sz="1200" kern="1200"/>
            <a:t>How do these factors vary between high-income and low-income regions?</a:t>
          </a:r>
        </a:p>
        <a:p>
          <a:pPr marL="114300" lvl="1" indent="-114300" algn="l" defTabSz="533400">
            <a:lnSpc>
              <a:spcPct val="90000"/>
            </a:lnSpc>
            <a:spcBef>
              <a:spcPct val="0"/>
            </a:spcBef>
            <a:spcAft>
              <a:spcPct val="15000"/>
            </a:spcAft>
            <a:buChar char="•"/>
          </a:pPr>
          <a:r>
            <a:rPr lang="en-US" sz="1200" kern="1200" dirty="0"/>
            <a:t>What are the most significant challenges facing regions with lower life expectancy?</a:t>
          </a:r>
        </a:p>
        <a:p>
          <a:pPr marL="114300" lvl="1" indent="-114300" algn="l" defTabSz="533400">
            <a:lnSpc>
              <a:spcPct val="90000"/>
            </a:lnSpc>
            <a:spcBef>
              <a:spcPct val="0"/>
            </a:spcBef>
            <a:spcAft>
              <a:spcPct val="15000"/>
            </a:spcAft>
            <a:buChar char="•"/>
          </a:pPr>
          <a:r>
            <a:rPr lang="en-US" sz="1200" kern="1200"/>
            <a:t>How can policy interventions be tailored to address the specific needs of regions with low life expectancy?</a:t>
          </a:r>
        </a:p>
      </dsp:txBody>
      <dsp:txXfrm>
        <a:off x="949319" y="3293305"/>
        <a:ext cx="3963801" cy="2378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69A88-3870-421E-ABD8-29EB16C25EC2}">
      <dsp:nvSpPr>
        <dsp:cNvPr id="0" name=""/>
        <dsp:cNvSpPr/>
      </dsp:nvSpPr>
      <dsp:spPr>
        <a:xfrm>
          <a:off x="36793" y="597377"/>
          <a:ext cx="1479959" cy="147995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DC65C-74D4-4D22-8CCD-FB031C3688D6}">
      <dsp:nvSpPr>
        <dsp:cNvPr id="0" name=""/>
        <dsp:cNvSpPr/>
      </dsp:nvSpPr>
      <dsp:spPr>
        <a:xfrm>
          <a:off x="347585" y="908169"/>
          <a:ext cx="858376" cy="858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1005BC-8357-4D42-AEB8-E780AE9952F2}">
      <dsp:nvSpPr>
        <dsp:cNvPr id="0" name=""/>
        <dsp:cNvSpPr/>
      </dsp:nvSpPr>
      <dsp:spPr>
        <a:xfrm>
          <a:off x="1833888" y="597377"/>
          <a:ext cx="3488477" cy="1479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This study utilized a quantitative approach, analyzing data on life expectancy and associated variables from a global dataset (Deaton, 2013).</a:t>
          </a:r>
        </a:p>
      </dsp:txBody>
      <dsp:txXfrm>
        <a:off x="1833888" y="597377"/>
        <a:ext cx="3488477" cy="1479959"/>
      </dsp:txXfrm>
    </dsp:sp>
    <dsp:sp modelId="{18950817-8861-498E-8422-E06E99EFB67A}">
      <dsp:nvSpPr>
        <dsp:cNvPr id="0" name=""/>
        <dsp:cNvSpPr/>
      </dsp:nvSpPr>
      <dsp:spPr>
        <a:xfrm>
          <a:off x="5930205" y="597377"/>
          <a:ext cx="1479959" cy="147995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19C36-82F4-4601-A92E-73044DC2C73B}">
      <dsp:nvSpPr>
        <dsp:cNvPr id="0" name=""/>
        <dsp:cNvSpPr/>
      </dsp:nvSpPr>
      <dsp:spPr>
        <a:xfrm>
          <a:off x="6240997" y="908169"/>
          <a:ext cx="858376" cy="858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CDBB74-3211-460F-8ABB-3F279B438E7C}">
      <dsp:nvSpPr>
        <dsp:cNvPr id="0" name=""/>
        <dsp:cNvSpPr/>
      </dsp:nvSpPr>
      <dsp:spPr>
        <a:xfrm>
          <a:off x="7727300" y="597377"/>
          <a:ext cx="3488477" cy="1479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The data included variables such as life expectancy, health expenditure as a percentage of GDP, CO2 emissions, education expenditure, unemployment rates, corruption scores, and sanitation access across various countries and regions (Marmot, 2015). </a:t>
          </a:r>
        </a:p>
      </dsp:txBody>
      <dsp:txXfrm>
        <a:off x="7727300" y="597377"/>
        <a:ext cx="3488477" cy="1479959"/>
      </dsp:txXfrm>
    </dsp:sp>
    <dsp:sp modelId="{260309AD-064C-448C-828D-3AB8CEA84DDF}">
      <dsp:nvSpPr>
        <dsp:cNvPr id="0" name=""/>
        <dsp:cNvSpPr/>
      </dsp:nvSpPr>
      <dsp:spPr>
        <a:xfrm>
          <a:off x="36793" y="2928295"/>
          <a:ext cx="1479959" cy="147995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D74E9-AFD2-456F-A746-E425528A8CA7}">
      <dsp:nvSpPr>
        <dsp:cNvPr id="0" name=""/>
        <dsp:cNvSpPr/>
      </dsp:nvSpPr>
      <dsp:spPr>
        <a:xfrm>
          <a:off x="347585" y="3239086"/>
          <a:ext cx="858376" cy="858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3F2662-CA4E-4FE1-B1ED-73209D6DB714}">
      <dsp:nvSpPr>
        <dsp:cNvPr id="0" name=""/>
        <dsp:cNvSpPr/>
      </dsp:nvSpPr>
      <dsp:spPr>
        <a:xfrm>
          <a:off x="1833888" y="2928295"/>
          <a:ext cx="3488477" cy="1479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Statistical techniques, including correlation analysis and regression modeling, were employed to identify the relationships between these variables and life expectancy. </a:t>
          </a:r>
        </a:p>
      </dsp:txBody>
      <dsp:txXfrm>
        <a:off x="1833888" y="2928295"/>
        <a:ext cx="3488477" cy="1479959"/>
      </dsp:txXfrm>
    </dsp:sp>
    <dsp:sp modelId="{863E054F-FB84-46B8-AC18-82FA466DD202}">
      <dsp:nvSpPr>
        <dsp:cNvPr id="0" name=""/>
        <dsp:cNvSpPr/>
      </dsp:nvSpPr>
      <dsp:spPr>
        <a:xfrm>
          <a:off x="5930205" y="2928295"/>
          <a:ext cx="1479959" cy="147995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3365C5-67A7-4581-B11B-784D077EF096}">
      <dsp:nvSpPr>
        <dsp:cNvPr id="0" name=""/>
        <dsp:cNvSpPr/>
      </dsp:nvSpPr>
      <dsp:spPr>
        <a:xfrm>
          <a:off x="6240997" y="3239086"/>
          <a:ext cx="858376" cy="8583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555AE2-7BCE-45CC-900C-350E2D0FE43B}">
      <dsp:nvSpPr>
        <dsp:cNvPr id="0" name=""/>
        <dsp:cNvSpPr/>
      </dsp:nvSpPr>
      <dsp:spPr>
        <a:xfrm>
          <a:off x="7727300" y="2928295"/>
          <a:ext cx="3488477" cy="1479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The analysis was conducted across different regions and income groups to identify patterns and disparities, and to draw conclusions about the key determinants of life expectancy on a global scale (Cutler, Deaton, &amp; Lleras-Muney, 2006).</a:t>
          </a:r>
        </a:p>
      </dsp:txBody>
      <dsp:txXfrm>
        <a:off x="7727300" y="2928295"/>
        <a:ext cx="3488477" cy="14799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7FE2E8-A280-4FFD-9497-2F28DFB7651F}">
      <dsp:nvSpPr>
        <dsp:cNvPr id="0" name=""/>
        <dsp:cNvSpPr/>
      </dsp:nvSpPr>
      <dsp:spPr>
        <a:xfrm>
          <a:off x="0" y="614282"/>
          <a:ext cx="6002110" cy="5323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i="1" kern="1200" dirty="0"/>
            <a:t>Bloom, D. E., &amp; Canning, D. (2000). The health and wealth of nations. Science, 287(5456), 1207-1209. </a:t>
          </a:r>
          <a:r>
            <a:rPr lang="en-US" sz="1400" i="1" kern="1200" dirty="0">
              <a:hlinkClick xmlns:r="http://schemas.openxmlformats.org/officeDocument/2006/relationships" r:id="rId1"/>
            </a:rPr>
            <a:t>https</a:t>
          </a:r>
          <a:r>
            <a:rPr lang="en-US" sz="1300" i="1" kern="1200" dirty="0">
              <a:hlinkClick xmlns:r="http://schemas.openxmlformats.org/officeDocument/2006/relationships" r:id="rId1"/>
            </a:rPr>
            <a:t>://doi.org/10.1126/science.287.5456.1207</a:t>
          </a:r>
          <a:endParaRPr lang="en-US" sz="1300" kern="1200" dirty="0"/>
        </a:p>
      </dsp:txBody>
      <dsp:txXfrm>
        <a:off x="25987" y="640269"/>
        <a:ext cx="5950136" cy="480376"/>
      </dsp:txXfrm>
    </dsp:sp>
    <dsp:sp modelId="{C493A5C0-1BBD-41CC-9B29-1511AD6E2F44}">
      <dsp:nvSpPr>
        <dsp:cNvPr id="0" name=""/>
        <dsp:cNvSpPr/>
      </dsp:nvSpPr>
      <dsp:spPr>
        <a:xfrm>
          <a:off x="0" y="1184072"/>
          <a:ext cx="6002110" cy="53235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i="1" kern="1200"/>
            <a:t>Cutler, D. M., Deaton, A. S., &amp; Lleras-Muney, A. (2006). The determinants of mortality. Journal of Economic Perspectives, 20(3), 97-120. </a:t>
          </a:r>
          <a:r>
            <a:rPr lang="en-US" sz="1300" i="1" kern="1200">
              <a:hlinkClick xmlns:r="http://schemas.openxmlformats.org/officeDocument/2006/relationships" r:id="rId2"/>
            </a:rPr>
            <a:t>https://doi.org/10.1257/jep.20.3.97</a:t>
          </a:r>
          <a:endParaRPr lang="en-US" sz="1300" kern="1200"/>
        </a:p>
      </dsp:txBody>
      <dsp:txXfrm>
        <a:off x="25987" y="1210059"/>
        <a:ext cx="5950136" cy="480376"/>
      </dsp:txXfrm>
    </dsp:sp>
    <dsp:sp modelId="{5328CD13-6C1C-4B37-9005-9375ED4C5643}">
      <dsp:nvSpPr>
        <dsp:cNvPr id="0" name=""/>
        <dsp:cNvSpPr/>
      </dsp:nvSpPr>
      <dsp:spPr>
        <a:xfrm>
          <a:off x="0" y="1753862"/>
          <a:ext cx="6002110" cy="53235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i="1" kern="1200"/>
            <a:t>Deaton, A. (2013). The great escape: Health, wealth, and the origins of inequality. Princeton University Press.</a:t>
          </a:r>
          <a:endParaRPr lang="en-US" sz="1300" kern="1200"/>
        </a:p>
      </dsp:txBody>
      <dsp:txXfrm>
        <a:off x="25987" y="1779849"/>
        <a:ext cx="5950136" cy="480376"/>
      </dsp:txXfrm>
    </dsp:sp>
    <dsp:sp modelId="{52B6F3B2-DC09-4037-94E7-CAFFC7DCA689}">
      <dsp:nvSpPr>
        <dsp:cNvPr id="0" name=""/>
        <dsp:cNvSpPr/>
      </dsp:nvSpPr>
      <dsp:spPr>
        <a:xfrm>
          <a:off x="0" y="2323652"/>
          <a:ext cx="6002110" cy="53235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i="1" kern="1200"/>
            <a:t>Marmot, M. (2015). The health gap: The challenge of an unequal world. Bloomsbury Publishing.</a:t>
          </a:r>
          <a:endParaRPr lang="en-US" sz="1300" kern="1200"/>
        </a:p>
      </dsp:txBody>
      <dsp:txXfrm>
        <a:off x="25987" y="2349639"/>
        <a:ext cx="5950136" cy="480376"/>
      </dsp:txXfrm>
    </dsp:sp>
    <dsp:sp modelId="{60C21A65-C65E-4B0F-A678-22025EE12332}">
      <dsp:nvSpPr>
        <dsp:cNvPr id="0" name=""/>
        <dsp:cNvSpPr/>
      </dsp:nvSpPr>
      <dsp:spPr>
        <a:xfrm>
          <a:off x="0" y="2893442"/>
          <a:ext cx="6002110" cy="5323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i="1" kern="1200" dirty="0"/>
            <a:t>World Health Organization (WHO). (2020). World health statistics 2020: Monitoring health for the SDGs, sustainable development goals. World Health Organization.</a:t>
          </a:r>
          <a:endParaRPr lang="en-US" sz="1300" kern="1200" dirty="0"/>
        </a:p>
      </dsp:txBody>
      <dsp:txXfrm>
        <a:off x="25987" y="2919429"/>
        <a:ext cx="5950136" cy="48037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E4F13-321D-4669-9F32-87A646B6C3CE}" type="datetimeFigureOut">
              <a:rPr lang="en-KE" smtClean="0"/>
              <a:t>08/19/2024</a:t>
            </a:fld>
            <a:endParaRPr lang="en-K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C1560-B4C0-46D7-99A7-26168769D653}" type="slidenum">
              <a:rPr lang="en-KE" smtClean="0"/>
              <a:t>‹#›</a:t>
            </a:fld>
            <a:endParaRPr lang="en-KE"/>
          </a:p>
        </p:txBody>
      </p:sp>
    </p:spTree>
    <p:extLst>
      <p:ext uri="{BB962C8B-B14F-4D97-AF65-F5344CB8AC3E}">
        <p14:creationId xmlns:p14="http://schemas.microsoft.com/office/powerpoint/2010/main" val="474930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9B6C1560-B4C0-46D7-99A7-26168769D653}" type="slidenum">
              <a:rPr lang="en-KE" smtClean="0"/>
              <a:t>3</a:t>
            </a:fld>
            <a:endParaRPr lang="en-KE"/>
          </a:p>
        </p:txBody>
      </p:sp>
    </p:spTree>
    <p:extLst>
      <p:ext uri="{BB962C8B-B14F-4D97-AF65-F5344CB8AC3E}">
        <p14:creationId xmlns:p14="http://schemas.microsoft.com/office/powerpoint/2010/main" val="3033513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835E-C467-52A2-AF95-C75B1299BE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20A7FC64-081B-45D0-0D5E-E12672AAF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46E2D42F-4632-F442-71B3-00241841F751}"/>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5" name="Footer Placeholder 4">
            <a:extLst>
              <a:ext uri="{FF2B5EF4-FFF2-40B4-BE49-F238E27FC236}">
                <a16:creationId xmlns:a16="http://schemas.microsoft.com/office/drawing/2014/main" id="{91F41877-4DFF-0972-9E54-06194E4F4000}"/>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872EC952-68C4-B644-9379-7467ED25E0D8}"/>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3235106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C008-3BFD-8121-02BB-7DA2B2BF935B}"/>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F17E01B0-C546-85B5-C6A7-279640C7AF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88C1DA59-5736-682F-49C1-65B639D6A278}"/>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5" name="Footer Placeholder 4">
            <a:extLst>
              <a:ext uri="{FF2B5EF4-FFF2-40B4-BE49-F238E27FC236}">
                <a16:creationId xmlns:a16="http://schemas.microsoft.com/office/drawing/2014/main" id="{BC60AF73-9D61-2B19-BBEE-A9F081736CE6}"/>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2184728F-6CE8-CBF1-CDA7-2EA97EBA08B5}"/>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3829281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BA5F2C-19D1-0776-CFCF-26B576359E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547DDD10-475F-2D44-160A-6F84A1B85A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4FD41AEF-A8F9-7890-2B39-EE4434172F11}"/>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5" name="Footer Placeholder 4">
            <a:extLst>
              <a:ext uri="{FF2B5EF4-FFF2-40B4-BE49-F238E27FC236}">
                <a16:creationId xmlns:a16="http://schemas.microsoft.com/office/drawing/2014/main" id="{06A3DC7F-1CBF-1D63-6A71-369883C8235E}"/>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AC072CF-BF31-A9D5-B7E4-C6380B796019}"/>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400476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C233-7FF7-2045-CE0F-E1110DB908A9}"/>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D9AAAB00-B7A8-5E30-13D2-E3381C67D7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03B5D43F-FD2B-E6EA-A9A6-2F2BDD155FBD}"/>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5" name="Footer Placeholder 4">
            <a:extLst>
              <a:ext uri="{FF2B5EF4-FFF2-40B4-BE49-F238E27FC236}">
                <a16:creationId xmlns:a16="http://schemas.microsoft.com/office/drawing/2014/main" id="{AB966BDC-DCAD-8B56-5551-22910B106244}"/>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43ECC231-67AA-5ABF-BDD6-B1BE0FF3A5F6}"/>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123403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F41B-7DEE-A102-DEFC-CE59AAF5CA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CBF91BFE-A5CC-6B04-4933-05911FD6C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66C67B-B043-7F7E-8EBE-7BDA91AD4C2D}"/>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5" name="Footer Placeholder 4">
            <a:extLst>
              <a:ext uri="{FF2B5EF4-FFF2-40B4-BE49-F238E27FC236}">
                <a16:creationId xmlns:a16="http://schemas.microsoft.com/office/drawing/2014/main" id="{B5ABFD90-CEB3-863E-FF32-940B629F9570}"/>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ECC32F74-995C-3AFE-A82E-A1882A3BB93C}"/>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434892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8E30A-D9FA-4F21-AFCC-49E182E15F77}"/>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B926E0EB-0B47-5894-9334-A57287CCB8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8671A05E-C2CE-E875-1E5A-16E5BE572B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189646C0-1D62-1691-EA50-185799641A41}"/>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6" name="Footer Placeholder 5">
            <a:extLst>
              <a:ext uri="{FF2B5EF4-FFF2-40B4-BE49-F238E27FC236}">
                <a16:creationId xmlns:a16="http://schemas.microsoft.com/office/drawing/2014/main" id="{C5ABAA98-8E7B-79CD-B08D-9B5E2EBF8A79}"/>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4751297D-6A05-3911-ABBD-A598A7B29D8C}"/>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849783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CB0C-C857-AA71-B91E-8E97F3177E18}"/>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1FAD0894-3F65-BC34-2D64-5AD2BAF3A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FBAC0A-E385-9067-6F79-38FFCE11A5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F9C0E70C-84EF-281B-279D-14A08127C4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9D7EE6-EC76-95FE-38F1-4571F137AD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A995A349-EFCD-90C7-0008-BB8D2DA42483}"/>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8" name="Footer Placeholder 7">
            <a:extLst>
              <a:ext uri="{FF2B5EF4-FFF2-40B4-BE49-F238E27FC236}">
                <a16:creationId xmlns:a16="http://schemas.microsoft.com/office/drawing/2014/main" id="{5E039671-B829-6E03-777F-2CE7811A3AE0}"/>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73C40273-8793-CC74-D1FA-7426C9A050C3}"/>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446944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8F40-A2C4-D676-CDDA-0C230914DABB}"/>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89E492C5-D9B6-0B06-05A8-7922FEE1DCC2}"/>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4" name="Footer Placeholder 3">
            <a:extLst>
              <a:ext uri="{FF2B5EF4-FFF2-40B4-BE49-F238E27FC236}">
                <a16:creationId xmlns:a16="http://schemas.microsoft.com/office/drawing/2014/main" id="{B94E748B-190E-8282-4DE1-CCE984BB4EF0}"/>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D1C58BF9-3A21-99E3-7166-9C9809C9C25B}"/>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2737457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C3DE27-6148-1B4A-1C4B-BA2401541D21}"/>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3" name="Footer Placeholder 2">
            <a:extLst>
              <a:ext uri="{FF2B5EF4-FFF2-40B4-BE49-F238E27FC236}">
                <a16:creationId xmlns:a16="http://schemas.microsoft.com/office/drawing/2014/main" id="{E4F580E3-C490-689F-C5F3-B27E37588162}"/>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5B843C4A-2660-E3A6-16F6-B466A6085287}"/>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4105407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BE61-8D0B-A82F-A07C-4B7402EAA3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7EBB0D36-A2D7-B5FA-71C6-C6CF75CD4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BAD3E4F3-69F9-3954-88F6-E75146781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F3D7F-BFEE-208B-3247-78A416CD620E}"/>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6" name="Footer Placeholder 5">
            <a:extLst>
              <a:ext uri="{FF2B5EF4-FFF2-40B4-BE49-F238E27FC236}">
                <a16:creationId xmlns:a16="http://schemas.microsoft.com/office/drawing/2014/main" id="{02E8B98F-AECD-8808-269A-FD256ECEE702}"/>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038F7538-55F3-57B7-9F07-5EC646B95F00}"/>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195747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7801-0236-4E4E-D4E0-A1BD5F308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C8B6DFA6-DF17-68F1-7CDA-843F406D15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657D21DA-E3C7-6D0F-B9BF-9CAC2F301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6F3E69-F642-922C-7CB6-60F027AD0F34}"/>
              </a:ext>
            </a:extLst>
          </p:cNvPr>
          <p:cNvSpPr>
            <a:spLocks noGrp="1"/>
          </p:cNvSpPr>
          <p:nvPr>
            <p:ph type="dt" sz="half" idx="10"/>
          </p:nvPr>
        </p:nvSpPr>
        <p:spPr/>
        <p:txBody>
          <a:bodyPr/>
          <a:lstStyle/>
          <a:p>
            <a:fld id="{0E6A6C60-5C90-485B-B29C-F9A03E966EA8}" type="datetimeFigureOut">
              <a:rPr lang="en-KE" smtClean="0"/>
              <a:t>08/19/2024</a:t>
            </a:fld>
            <a:endParaRPr lang="en-KE"/>
          </a:p>
        </p:txBody>
      </p:sp>
      <p:sp>
        <p:nvSpPr>
          <p:cNvPr id="6" name="Footer Placeholder 5">
            <a:extLst>
              <a:ext uri="{FF2B5EF4-FFF2-40B4-BE49-F238E27FC236}">
                <a16:creationId xmlns:a16="http://schemas.microsoft.com/office/drawing/2014/main" id="{72A2AB60-0471-2EA6-0245-602FC3C07866}"/>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CAB311D0-7EED-B563-7960-19EC8A5FA6B0}"/>
              </a:ext>
            </a:extLst>
          </p:cNvPr>
          <p:cNvSpPr>
            <a:spLocks noGrp="1"/>
          </p:cNvSpPr>
          <p:nvPr>
            <p:ph type="sldNum" sz="quarter" idx="12"/>
          </p:nvPr>
        </p:nvSpPr>
        <p:spPr/>
        <p:txBody>
          <a:bodyPr/>
          <a:lstStyle/>
          <a:p>
            <a:fld id="{7A79B8A4-4E8B-4E75-9EC9-4672F1027EA4}" type="slidenum">
              <a:rPr lang="en-KE" smtClean="0"/>
              <a:t>‹#›</a:t>
            </a:fld>
            <a:endParaRPr lang="en-KE"/>
          </a:p>
        </p:txBody>
      </p:sp>
    </p:spTree>
    <p:extLst>
      <p:ext uri="{BB962C8B-B14F-4D97-AF65-F5344CB8AC3E}">
        <p14:creationId xmlns:p14="http://schemas.microsoft.com/office/powerpoint/2010/main" val="339676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D3D07E-5280-A705-7D42-A009D816A3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D6F5913F-34B4-9309-BBDA-F66BB774C9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F9EB8C2B-FFC9-DC86-67F1-D54A50DE9E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A6C60-5C90-485B-B29C-F9A03E966EA8}" type="datetimeFigureOut">
              <a:rPr lang="en-KE" smtClean="0"/>
              <a:t>08/19/2024</a:t>
            </a:fld>
            <a:endParaRPr lang="en-KE"/>
          </a:p>
        </p:txBody>
      </p:sp>
      <p:sp>
        <p:nvSpPr>
          <p:cNvPr id="5" name="Footer Placeholder 4">
            <a:extLst>
              <a:ext uri="{FF2B5EF4-FFF2-40B4-BE49-F238E27FC236}">
                <a16:creationId xmlns:a16="http://schemas.microsoft.com/office/drawing/2014/main" id="{C21C5025-6365-C15A-F825-C589171C97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5D8638D5-68A6-725A-7F14-3A99BBDA3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9B8A4-4E8B-4E75-9EC9-4672F1027EA4}" type="slidenum">
              <a:rPr lang="en-KE" smtClean="0"/>
              <a:t>‹#›</a:t>
            </a:fld>
            <a:endParaRPr lang="en-KE"/>
          </a:p>
        </p:txBody>
      </p:sp>
    </p:spTree>
    <p:extLst>
      <p:ext uri="{BB962C8B-B14F-4D97-AF65-F5344CB8AC3E}">
        <p14:creationId xmlns:p14="http://schemas.microsoft.com/office/powerpoint/2010/main" val="682665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s in 3D">
            <a:extLst>
              <a:ext uri="{FF2B5EF4-FFF2-40B4-BE49-F238E27FC236}">
                <a16:creationId xmlns:a16="http://schemas.microsoft.com/office/drawing/2014/main" id="{DE02A52E-7142-F071-67E8-5423BC8EA7B7}"/>
              </a:ext>
            </a:extLst>
          </p:cNvPr>
          <p:cNvPicPr>
            <a:picLocks noChangeAspect="1"/>
          </p:cNvPicPr>
          <p:nvPr/>
        </p:nvPicPr>
        <p:blipFill>
          <a:blip r:embed="rId2"/>
          <a:srcRect t="19996" b="7657"/>
          <a:stretch/>
        </p:blipFill>
        <p:spPr>
          <a:xfrm>
            <a:off x="-3047" y="1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B6B5D-DED1-934B-D746-0AB7FC37DF5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4800" b="1">
                <a:solidFill>
                  <a:srgbClr val="FFFFFF"/>
                </a:solidFill>
              </a:rPr>
              <a:t>A Global Perspective on Life Expectancy: Analyzing the Impact of Health, Economic, and Environmental Variables Across Countries and Regions</a:t>
            </a:r>
            <a:endParaRPr lang="en-KE" sz="4800" b="1">
              <a:solidFill>
                <a:srgbClr val="FFFFFF"/>
              </a:solidFill>
            </a:endParaRPr>
          </a:p>
        </p:txBody>
      </p:sp>
      <p:sp>
        <p:nvSpPr>
          <p:cNvPr id="3" name="Subtitle 2">
            <a:extLst>
              <a:ext uri="{FF2B5EF4-FFF2-40B4-BE49-F238E27FC236}">
                <a16:creationId xmlns:a16="http://schemas.microsoft.com/office/drawing/2014/main" id="{77E8F214-A955-A7BD-0576-241D065F582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Ibrahim Kibui Kiria</a:t>
            </a:r>
            <a:br>
              <a:rPr lang="en-US">
                <a:solidFill>
                  <a:srgbClr val="FFFFFF"/>
                </a:solidFill>
              </a:rPr>
            </a:br>
            <a:r>
              <a:rPr lang="en-US">
                <a:solidFill>
                  <a:srgbClr val="FFFFFF"/>
                </a:solidFill>
              </a:rPr>
              <a:t>Adm No. 190977</a:t>
            </a:r>
            <a:endParaRPr lang="en-KE">
              <a:solidFill>
                <a:srgbClr val="FFFFFF"/>
              </a:solidFill>
            </a:endParaRPr>
          </a:p>
        </p:txBody>
      </p:sp>
    </p:spTree>
    <p:extLst>
      <p:ext uri="{BB962C8B-B14F-4D97-AF65-F5344CB8AC3E}">
        <p14:creationId xmlns:p14="http://schemas.microsoft.com/office/powerpoint/2010/main" val="359955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A4D76-9111-F86B-A5C4-996A924C61D9}"/>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a:solidFill>
                  <a:srgbClr val="FFFFFF"/>
                </a:solidFill>
              </a:rPr>
              <a:t>Calculation of the Correlation Matrix</a:t>
            </a:r>
          </a:p>
        </p:txBody>
      </p:sp>
      <p:sp>
        <p:nvSpPr>
          <p:cNvPr id="4" name="Content Placeholder 3">
            <a:extLst>
              <a:ext uri="{FF2B5EF4-FFF2-40B4-BE49-F238E27FC236}">
                <a16:creationId xmlns:a16="http://schemas.microsoft.com/office/drawing/2014/main" id="{DA3C3D1C-7529-A38C-3C6B-09FCB02FAE6F}"/>
              </a:ext>
            </a:extLst>
          </p:cNvPr>
          <p:cNvSpPr>
            <a:spLocks noGrp="1"/>
          </p:cNvSpPr>
          <p:nvPr>
            <p:ph sz="half" idx="2"/>
          </p:nvPr>
        </p:nvSpPr>
        <p:spPr>
          <a:xfrm>
            <a:off x="4213781" y="339366"/>
            <a:ext cx="3525975" cy="5938886"/>
          </a:xfrm>
        </p:spPr>
        <p:txBody>
          <a:bodyPr vert="horz" lIns="91440" tIns="45720" rIns="91440" bIns="45720" rtlCol="0" anchor="ctr">
            <a:normAutofit fontScale="92500" lnSpcReduction="20000"/>
          </a:bodyPr>
          <a:lstStyle/>
          <a:p>
            <a:r>
              <a:rPr lang="en-US" sz="1400" dirty="0"/>
              <a:t>Life expectancy was negatively correlated with the prevalence of undernourishment (-0.59), indicating that higher undernourishment led to lower life expectancy.</a:t>
            </a:r>
          </a:p>
          <a:p>
            <a:r>
              <a:rPr lang="en-US" sz="1400" dirty="0"/>
              <a:t>CO2 emissions were positively correlated with life expectancy (0.12) but showed a stronger correlation with non-communicable diseases (0.82), linking industrial activity to chronic health issues.</a:t>
            </a:r>
          </a:p>
          <a:p>
            <a:r>
              <a:rPr lang="en-US" sz="1400" dirty="0"/>
              <a:t>Health expenditure was positively correlated with both life expectancy (0.15) and education expenditure (0.33), suggesting that higher investments in health and education contributed to longer life spans.</a:t>
            </a:r>
          </a:p>
          <a:p>
            <a:r>
              <a:rPr lang="en-US" sz="1400" dirty="0"/>
              <a:t>Unemployment had a weak negative correlation with life expectancy (-0.06), while sanitation was positively correlated (0.53), highlighting the significance of sanitation in public health.</a:t>
            </a:r>
          </a:p>
          <a:p>
            <a:r>
              <a:rPr lang="en-US" sz="1400" dirty="0"/>
              <a:t>Corruption showed a weak positive correlation with life expectancy (0.21), possibly indicating offsetting factors in some regions.</a:t>
            </a:r>
          </a:p>
          <a:p>
            <a:r>
              <a:rPr lang="en-US" sz="1400" dirty="0"/>
              <a:t>Injuries, communicable diseases, and non-communicable diseases were negatively correlated with life expectancy, with non-communicable diseases having the strongest negative correlation (-0.22). </a:t>
            </a:r>
          </a:p>
          <a:p>
            <a:r>
              <a:rPr lang="en-US" sz="1400" dirty="0"/>
              <a:t>The matrix underscored the intricate connections between health, environmental, and socio-economic factors, pointing to key areas for policy interventions to enhance life expectancy.</a:t>
            </a:r>
          </a:p>
          <a:p>
            <a:endParaRPr lang="en-US" sz="1000" dirty="0"/>
          </a:p>
        </p:txBody>
      </p:sp>
      <p:pic>
        <p:nvPicPr>
          <p:cNvPr id="6" name="Content Placeholder 5">
            <a:extLst>
              <a:ext uri="{FF2B5EF4-FFF2-40B4-BE49-F238E27FC236}">
                <a16:creationId xmlns:a16="http://schemas.microsoft.com/office/drawing/2014/main" id="{E35D4502-194D-6AD5-3E1C-C2F263E09B33}"/>
              </a:ext>
            </a:extLst>
          </p:cNvPr>
          <p:cNvPicPr>
            <a:picLocks noGrp="1" noChangeAspect="1"/>
          </p:cNvPicPr>
          <p:nvPr>
            <p:ph sz="half" idx="1"/>
          </p:nvPr>
        </p:nvPicPr>
        <p:blipFill>
          <a:blip r:embed="rId2"/>
          <a:srcRect l="28500" r="16137" b="-2"/>
          <a:stretch/>
        </p:blipFill>
        <p:spPr>
          <a:xfrm>
            <a:off x="8109502" y="10"/>
            <a:ext cx="4082498" cy="6857990"/>
          </a:xfrm>
          <a:prstGeom prst="rect">
            <a:avLst/>
          </a:prstGeom>
        </p:spPr>
      </p:pic>
    </p:spTree>
    <p:extLst>
      <p:ext uri="{BB962C8B-B14F-4D97-AF65-F5344CB8AC3E}">
        <p14:creationId xmlns:p14="http://schemas.microsoft.com/office/powerpoint/2010/main" val="2518341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17FFB-9822-E84F-B617-79E152EB1D8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Distribution of Key Variables</a:t>
            </a:r>
          </a:p>
        </p:txBody>
      </p:sp>
      <p:sp>
        <p:nvSpPr>
          <p:cNvPr id="4" name="Content Placeholder 3">
            <a:extLst>
              <a:ext uri="{FF2B5EF4-FFF2-40B4-BE49-F238E27FC236}">
                <a16:creationId xmlns:a16="http://schemas.microsoft.com/office/drawing/2014/main" id="{C9696211-656A-21F3-9CD9-A204CA3A6CDE}"/>
              </a:ext>
            </a:extLst>
          </p:cNvPr>
          <p:cNvSpPr>
            <a:spLocks noGrp="1"/>
          </p:cNvSpPr>
          <p:nvPr>
            <p:ph sz="half" idx="2"/>
          </p:nvPr>
        </p:nvSpPr>
        <p:spPr>
          <a:xfrm>
            <a:off x="4134810" y="424206"/>
            <a:ext cx="3786061" cy="5771321"/>
          </a:xfrm>
        </p:spPr>
        <p:txBody>
          <a:bodyPr vert="horz" lIns="91440" tIns="45720" rIns="91440" bIns="45720" rtlCol="0" anchor="ctr">
            <a:normAutofit fontScale="85000" lnSpcReduction="20000"/>
          </a:bodyPr>
          <a:lstStyle/>
          <a:p>
            <a:r>
              <a:rPr lang="en-US" sz="1400" dirty="0"/>
              <a:t>The boxplots provided a visual summary of the distribution of key variables related to life expectancy and other significant factors across various countries.</a:t>
            </a:r>
          </a:p>
          <a:p>
            <a:r>
              <a:rPr lang="en-US" sz="1400" dirty="0"/>
              <a:t>The median life expectancy was around 70 years, with notable outliers on the lower end, highlighting countries with life expectancies as low as 40 years, indicative of severe health or socio-economic challenges.</a:t>
            </a:r>
          </a:p>
          <a:p>
            <a:r>
              <a:rPr lang="en-US" sz="1400" dirty="0"/>
              <a:t>CO2 emissions displayed a heavily skewed distribution, where most countries had relatively low emissions, but a few contributed disproportionately, likely due to industrial activities or high energy consumption.</a:t>
            </a:r>
          </a:p>
          <a:p>
            <a:r>
              <a:rPr lang="en-US" sz="1400" dirty="0"/>
              <a:t>Health expenditure as a percentage of GDP varied, with most countries spending between 4% and 10%, though outliers spent up to 24%, reflecting significant healthcare investment relative to economic output.</a:t>
            </a:r>
          </a:p>
          <a:p>
            <a:r>
              <a:rPr lang="en-US" sz="1400" dirty="0"/>
              <a:t>Education expenditure also varied, with a median around 5% of GDP, and some countries investing over 15%, indicating a strong emphasis on education.</a:t>
            </a:r>
          </a:p>
          <a:p>
            <a:r>
              <a:rPr lang="en-US" sz="1400" dirty="0"/>
              <a:t>Unemployment rates ranged widely, with most countries between 4% and 10%, but some experienced extreme rates up to 37%, suggesting economic distress.</a:t>
            </a:r>
          </a:p>
          <a:p>
            <a:r>
              <a:rPr lang="en-US" sz="1400" dirty="0"/>
              <a:t>Corruption scores generally clustered between 1 and 3, indicating low to moderate levels of perceived corruption, with some outliers scoring higher, pointing to higher corruption levels in certain regions.</a:t>
            </a:r>
          </a:p>
          <a:p>
            <a:r>
              <a:rPr lang="en-US" sz="1400" dirty="0"/>
              <a:t>Sanitation access was spread out, with a median of 50-60%, and outliers showing significant disparities in infrastructure, from nearly full access to very limited access in some countries.</a:t>
            </a:r>
          </a:p>
          <a:p>
            <a:r>
              <a:rPr lang="en-US" sz="1400" dirty="0"/>
              <a:t>These findings underscored the significant global disparities in life expectancy, environmental impact, and socio-economic conditions, emphasizing the need for targeted policy interventions.</a:t>
            </a:r>
          </a:p>
          <a:p>
            <a:endParaRPr lang="en-US" sz="800" dirty="0"/>
          </a:p>
        </p:txBody>
      </p:sp>
      <p:pic>
        <p:nvPicPr>
          <p:cNvPr id="6" name="Content Placeholder 5">
            <a:extLst>
              <a:ext uri="{FF2B5EF4-FFF2-40B4-BE49-F238E27FC236}">
                <a16:creationId xmlns:a16="http://schemas.microsoft.com/office/drawing/2014/main" id="{04A07B21-2C0A-43DE-9FAD-20EA9BFBF144}"/>
              </a:ext>
            </a:extLst>
          </p:cNvPr>
          <p:cNvPicPr>
            <a:picLocks noGrp="1" noChangeAspect="1"/>
          </p:cNvPicPr>
          <p:nvPr>
            <p:ph sz="half" idx="1"/>
          </p:nvPr>
        </p:nvPicPr>
        <p:blipFill>
          <a:blip r:embed="rId2"/>
          <a:stretch>
            <a:fillRect/>
          </a:stretch>
        </p:blipFill>
        <p:spPr>
          <a:xfrm>
            <a:off x="8109502" y="1178351"/>
            <a:ext cx="3890820" cy="4138367"/>
          </a:xfrm>
          <a:prstGeom prst="rect">
            <a:avLst/>
          </a:prstGeom>
        </p:spPr>
      </p:pic>
    </p:spTree>
    <p:extLst>
      <p:ext uri="{BB962C8B-B14F-4D97-AF65-F5344CB8AC3E}">
        <p14:creationId xmlns:p14="http://schemas.microsoft.com/office/powerpoint/2010/main" val="1572304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27CC4-25B0-279F-24A2-376EE085CFBA}"/>
              </a:ext>
            </a:extLst>
          </p:cNvPr>
          <p:cNvSpPr>
            <a:spLocks noGrp="1"/>
          </p:cNvSpPr>
          <p:nvPr>
            <p:ph type="title"/>
          </p:nvPr>
        </p:nvSpPr>
        <p:spPr>
          <a:xfrm>
            <a:off x="1149716" y="499397"/>
            <a:ext cx="5929422" cy="1640180"/>
          </a:xfrm>
        </p:spPr>
        <p:txBody>
          <a:bodyPr vert="horz" lIns="91440" tIns="45720" rIns="91440" bIns="45720" rtlCol="0" anchor="b">
            <a:normAutofit/>
          </a:bodyPr>
          <a:lstStyle/>
          <a:p>
            <a:r>
              <a:rPr lang="en-US" sz="4000" kern="1200" dirty="0">
                <a:solidFill>
                  <a:schemeClr val="tx1"/>
                </a:solidFill>
                <a:latin typeface="+mj-lt"/>
                <a:ea typeface="+mj-ea"/>
                <a:cs typeface="+mj-cs"/>
              </a:rPr>
              <a:t>Life Expectancy per year by Region</a:t>
            </a:r>
          </a:p>
        </p:txBody>
      </p:sp>
      <p:sp>
        <p:nvSpPr>
          <p:cNvPr id="4" name="Content Placeholder 3">
            <a:extLst>
              <a:ext uri="{FF2B5EF4-FFF2-40B4-BE49-F238E27FC236}">
                <a16:creationId xmlns:a16="http://schemas.microsoft.com/office/drawing/2014/main" id="{327A816B-90A1-50DC-B038-9F81D7E763D9}"/>
              </a:ext>
            </a:extLst>
          </p:cNvPr>
          <p:cNvSpPr>
            <a:spLocks noGrp="1"/>
          </p:cNvSpPr>
          <p:nvPr>
            <p:ph sz="half" idx="2"/>
          </p:nvPr>
        </p:nvSpPr>
        <p:spPr>
          <a:xfrm>
            <a:off x="1149717" y="2253006"/>
            <a:ext cx="5929422" cy="3808429"/>
          </a:xfrm>
        </p:spPr>
        <p:txBody>
          <a:bodyPr vert="horz" lIns="91440" tIns="45720" rIns="91440" bIns="45720" rtlCol="0">
            <a:normAutofit/>
          </a:bodyPr>
          <a:lstStyle/>
          <a:p>
            <a:r>
              <a:rPr lang="en-US" sz="1300" dirty="0"/>
              <a:t>The graph displayed the following observations:</a:t>
            </a:r>
          </a:p>
          <a:p>
            <a:r>
              <a:rPr lang="en-US" sz="1300" dirty="0"/>
              <a:t>North America consistently had the highest life expectancy, with values consistently above 78 years, showing a stable trend.</a:t>
            </a:r>
          </a:p>
          <a:p>
            <a:r>
              <a:rPr lang="en-US" sz="1300" dirty="0"/>
              <a:t>East Asia &amp; Pacific also showed high life expectancy, maintaining levels around 75-77 years, with a steady increase over time.</a:t>
            </a:r>
          </a:p>
          <a:p>
            <a:r>
              <a:rPr lang="en-US" sz="1300" dirty="0"/>
              <a:t>Europe &amp; Central Asia, Latin America &amp; Caribbean, and the Middle East &amp; North Africa regions followed closely, with life expectancy ranging between 70-75 years.</a:t>
            </a:r>
          </a:p>
          <a:p>
            <a:r>
              <a:rPr lang="en-US" sz="1300" dirty="0"/>
              <a:t>South Asia had a lower life expectancy, starting at around 64 years but showed a notable upward trend, reaching approximately 67 years by the end of the period.</a:t>
            </a:r>
          </a:p>
          <a:p>
            <a:r>
              <a:rPr lang="en-US" sz="1300" dirty="0"/>
              <a:t>Sub-Saharan Africa had the lowest life expectancy, starting below 55 years, but also showed an upward trend, reaching close to 60 years by the end of the period.</a:t>
            </a:r>
          </a:p>
          <a:p>
            <a:r>
              <a:rPr lang="en-US" sz="1300" dirty="0"/>
              <a:t>The data indicated a global improvement in life expectancy across all regions, with varying degrees of progress, highlighting significant regional disparities.</a:t>
            </a:r>
          </a:p>
          <a:p>
            <a:endParaRPr lang="en-US" sz="1300" dirty="0"/>
          </a:p>
        </p:txBody>
      </p:sp>
      <p:pic>
        <p:nvPicPr>
          <p:cNvPr id="9" name="Content Placeholder 8">
            <a:extLst>
              <a:ext uri="{FF2B5EF4-FFF2-40B4-BE49-F238E27FC236}">
                <a16:creationId xmlns:a16="http://schemas.microsoft.com/office/drawing/2014/main" id="{BC025F62-F859-E9C5-8861-BDC22E3A620B}"/>
              </a:ext>
            </a:extLst>
          </p:cNvPr>
          <p:cNvPicPr>
            <a:picLocks noGrp="1" noChangeAspect="1"/>
          </p:cNvPicPr>
          <p:nvPr>
            <p:ph sz="half" idx="1"/>
          </p:nvPr>
        </p:nvPicPr>
        <p:blipFill>
          <a:blip r:embed="rId2"/>
          <a:stretch>
            <a:fillRect/>
          </a:stretch>
        </p:blipFill>
        <p:spPr>
          <a:xfrm>
            <a:off x="7503738" y="1819373"/>
            <a:ext cx="4421170" cy="4128940"/>
          </a:xfrm>
          <a:prstGeom prst="rect">
            <a:avLst/>
          </a:prstGeom>
        </p:spPr>
      </p:pic>
      <p:sp>
        <p:nvSpPr>
          <p:cNvPr id="16" name="Rectangle 15">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607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C74F2B-5D34-3251-4205-FF405351647E}"/>
              </a:ext>
            </a:extLst>
          </p:cNvPr>
          <p:cNvSpPr>
            <a:spLocks noGrp="1"/>
          </p:cNvSpPr>
          <p:nvPr>
            <p:ph type="title"/>
          </p:nvPr>
        </p:nvSpPr>
        <p:spPr>
          <a:xfrm>
            <a:off x="1149716" y="499397"/>
            <a:ext cx="5929422" cy="1640180"/>
          </a:xfrm>
        </p:spPr>
        <p:txBody>
          <a:bodyPr vert="horz" lIns="91440" tIns="45720" rIns="91440" bIns="45720" rtlCol="0" anchor="b">
            <a:normAutofit/>
          </a:bodyPr>
          <a:lstStyle/>
          <a:p>
            <a:r>
              <a:rPr lang="en-US" sz="4000" kern="1200">
                <a:solidFill>
                  <a:schemeClr val="tx1"/>
                </a:solidFill>
                <a:latin typeface="+mj-lt"/>
                <a:ea typeface="+mj-ea"/>
                <a:cs typeface="+mj-cs"/>
              </a:rPr>
              <a:t>Life Expectancy Trends by Income Group</a:t>
            </a:r>
          </a:p>
        </p:txBody>
      </p:sp>
      <p:sp>
        <p:nvSpPr>
          <p:cNvPr id="4" name="Content Placeholder 3">
            <a:extLst>
              <a:ext uri="{FF2B5EF4-FFF2-40B4-BE49-F238E27FC236}">
                <a16:creationId xmlns:a16="http://schemas.microsoft.com/office/drawing/2014/main" id="{416DFAED-8E33-2BFB-E0FE-8AC5C9B0A6A0}"/>
              </a:ext>
            </a:extLst>
          </p:cNvPr>
          <p:cNvSpPr>
            <a:spLocks noGrp="1"/>
          </p:cNvSpPr>
          <p:nvPr>
            <p:ph sz="half" idx="2"/>
          </p:nvPr>
        </p:nvSpPr>
        <p:spPr>
          <a:xfrm>
            <a:off x="1149717" y="2423821"/>
            <a:ext cx="5929422" cy="3713028"/>
          </a:xfrm>
        </p:spPr>
        <p:txBody>
          <a:bodyPr vert="horz" lIns="91440" tIns="45720" rIns="91440" bIns="45720" rtlCol="0">
            <a:normAutofit/>
          </a:bodyPr>
          <a:lstStyle/>
          <a:p>
            <a:r>
              <a:rPr lang="en-US" sz="1300" dirty="0"/>
              <a:t>The graph illustrates life expectancy trends from 2000 to 2018 across Low, Lower middle, Upper middle, and High-income groups. </a:t>
            </a:r>
          </a:p>
          <a:p>
            <a:r>
              <a:rPr lang="en-US" sz="1300" dirty="0"/>
              <a:t>High-income countries consistently had the highest life expectancy, rising from around 77 years in 2000 to about 80 years by 2018, with minimal variability. </a:t>
            </a:r>
          </a:p>
          <a:p>
            <a:r>
              <a:rPr lang="en-US" sz="1300" dirty="0"/>
              <a:t>Upper middle-income countries followed, with life expectancy increasing from around 69 to 75 years during the same period, showing moderate variability. </a:t>
            </a:r>
          </a:p>
          <a:p>
            <a:r>
              <a:rPr lang="en-US" sz="1300" dirty="0"/>
              <a:t>Lower middle-income countries saw an increase from about 60 to 67 years, with greater variability. </a:t>
            </a:r>
          </a:p>
          <a:p>
            <a:r>
              <a:rPr lang="en-US" sz="1300" dirty="0"/>
              <a:t>Low-income countries had the lowest life expectancy, starting around 50 years and rising to about 59 years by 2018, with significant variability.</a:t>
            </a:r>
          </a:p>
          <a:p>
            <a:r>
              <a:rPr lang="en-US" sz="1300" dirty="0"/>
              <a:t>The overall upward trend across all groups reflects improvements in healthcare and living conditions. However, the evident gap between income groups highlights disparities in life expectancy based on economic status, with wealthier countries enjoying better health outcomes. This underscores the importance of economic factors in determining life expectancy and the need for policies to reduce health disparities across income levels.</a:t>
            </a:r>
          </a:p>
        </p:txBody>
      </p:sp>
      <p:pic>
        <p:nvPicPr>
          <p:cNvPr id="10" name="Content Placeholder 9">
            <a:extLst>
              <a:ext uri="{FF2B5EF4-FFF2-40B4-BE49-F238E27FC236}">
                <a16:creationId xmlns:a16="http://schemas.microsoft.com/office/drawing/2014/main" id="{73665DC8-A7F4-914E-0E06-C4F265049FD3}"/>
              </a:ext>
            </a:extLst>
          </p:cNvPr>
          <p:cNvPicPr>
            <a:picLocks noGrp="1" noChangeAspect="1"/>
          </p:cNvPicPr>
          <p:nvPr>
            <p:ph sz="half" idx="1"/>
          </p:nvPr>
        </p:nvPicPr>
        <p:blipFill>
          <a:blip r:embed="rId2"/>
          <a:stretch>
            <a:fillRect/>
          </a:stretch>
        </p:blipFill>
        <p:spPr>
          <a:xfrm>
            <a:off x="7352907" y="1951347"/>
            <a:ext cx="4562573" cy="3893271"/>
          </a:xfrm>
          <a:prstGeom prst="rect">
            <a:avLst/>
          </a:prstGeom>
        </p:spPr>
      </p:pic>
      <p:sp>
        <p:nvSpPr>
          <p:cNvPr id="28" name="Rectangle 27">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17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trees in the forest">
            <a:extLst>
              <a:ext uri="{FF2B5EF4-FFF2-40B4-BE49-F238E27FC236}">
                <a16:creationId xmlns:a16="http://schemas.microsoft.com/office/drawing/2014/main" id="{D2E2F636-FDEE-63E8-88EB-DCC62FDAD2B3}"/>
              </a:ext>
            </a:extLst>
          </p:cNvPr>
          <p:cNvPicPr>
            <a:picLocks noChangeAspect="1"/>
          </p:cNvPicPr>
          <p:nvPr/>
        </p:nvPicPr>
        <p:blipFill>
          <a:blip r:embed="rId2"/>
          <a:srcRect t="25000"/>
          <a:stretch/>
        </p:blipFill>
        <p:spPr>
          <a:xfrm>
            <a:off x="1" y="1"/>
            <a:ext cx="12192000" cy="6857999"/>
          </a:xfrm>
          <a:prstGeom prst="rect">
            <a:avLst/>
          </a:prstGeom>
        </p:spPr>
      </p:pic>
      <p:sp>
        <p:nvSpPr>
          <p:cNvPr id="32" name="Freeform: Shape 31">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17B87D-27F7-C96A-6DF7-43F676D4B0FC}"/>
              </a:ext>
            </a:extLst>
          </p:cNvPr>
          <p:cNvSpPr>
            <a:spLocks noGrp="1"/>
          </p:cNvSpPr>
          <p:nvPr>
            <p:ph type="title"/>
          </p:nvPr>
        </p:nvSpPr>
        <p:spPr>
          <a:xfrm>
            <a:off x="1215900" y="1071349"/>
            <a:ext cx="5886449" cy="785731"/>
          </a:xfrm>
        </p:spPr>
        <p:txBody>
          <a:bodyPr>
            <a:normAutofit/>
          </a:bodyPr>
          <a:lstStyle/>
          <a:p>
            <a:pPr algn="ctr"/>
            <a:r>
              <a:rPr lang="en-US" sz="3600" dirty="0"/>
              <a:t>DISCUSSION &amp; CONCLUSIONS </a:t>
            </a:r>
            <a:endParaRPr lang="en-KE" sz="3600" dirty="0"/>
          </a:p>
        </p:txBody>
      </p:sp>
      <p:sp>
        <p:nvSpPr>
          <p:cNvPr id="24"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680C2B-5B2A-F92F-A5B7-B1AF14579767}"/>
              </a:ext>
            </a:extLst>
          </p:cNvPr>
          <p:cNvSpPr>
            <a:spLocks noGrp="1"/>
          </p:cNvSpPr>
          <p:nvPr>
            <p:ph idx="1"/>
          </p:nvPr>
        </p:nvSpPr>
        <p:spPr>
          <a:xfrm>
            <a:off x="1283384" y="1857080"/>
            <a:ext cx="6041243" cy="3799917"/>
          </a:xfrm>
        </p:spPr>
        <p:txBody>
          <a:bodyPr anchor="ctr">
            <a:normAutofit/>
          </a:bodyPr>
          <a:lstStyle/>
          <a:p>
            <a:pPr marL="0" indent="0">
              <a:buNone/>
            </a:pPr>
            <a:r>
              <a:rPr lang="en-US" sz="1400" dirty="0"/>
              <a:t>Discussion:</a:t>
            </a:r>
          </a:p>
          <a:p>
            <a:r>
              <a:rPr lang="en-US" sz="1400" dirty="0"/>
              <a:t>The Random Forest regression model performed well in predicting life expectancy, with most predictions closely matching the actual values. The analysis of life expectancy trends across income groups revealed significant disparities, with high-income countries showing consistently higher life expectancy compared to low-income countries. The clustering analysis suggested that the data could be meaningfully divided into three groups, likely reflecting different socio-economic and environmental conditions.</a:t>
            </a:r>
          </a:p>
          <a:p>
            <a:pPr marL="0" indent="0">
              <a:buNone/>
            </a:pPr>
            <a:r>
              <a:rPr lang="en-US" sz="1400" dirty="0"/>
              <a:t>Conclusion:</a:t>
            </a:r>
          </a:p>
          <a:p>
            <a:r>
              <a:rPr lang="en-US" sz="1400" dirty="0"/>
              <a:t>The findings confirm that life expectancy is strongly influenced by economic status, healthcare access, and socio-economic factors. While there has been a global increase in life expectancy, the persistent gap between high and low-income groups underscores the need for targeted interventions to address these inequalities.</a:t>
            </a:r>
            <a:endParaRPr lang="en-KE" sz="1400" dirty="0"/>
          </a:p>
        </p:txBody>
      </p:sp>
    </p:spTree>
    <p:extLst>
      <p:ext uri="{BB962C8B-B14F-4D97-AF65-F5344CB8AC3E}">
        <p14:creationId xmlns:p14="http://schemas.microsoft.com/office/powerpoint/2010/main" val="2590289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BD1FB-6892-0C2C-C76A-BBCE9FC868B5}"/>
              </a:ext>
            </a:extLst>
          </p:cNvPr>
          <p:cNvSpPr>
            <a:spLocks noGrp="1"/>
          </p:cNvSpPr>
          <p:nvPr>
            <p:ph type="title"/>
          </p:nvPr>
        </p:nvSpPr>
        <p:spPr>
          <a:xfrm>
            <a:off x="1136396" y="502021"/>
            <a:ext cx="6173262" cy="1655483"/>
          </a:xfrm>
        </p:spPr>
        <p:txBody>
          <a:bodyPr anchor="b">
            <a:normAutofit/>
          </a:bodyPr>
          <a:lstStyle/>
          <a:p>
            <a:r>
              <a:rPr lang="en-US" sz="4000"/>
              <a:t>RECOMMENDATIONS</a:t>
            </a:r>
            <a:endParaRPr lang="en-KE" sz="4000"/>
          </a:p>
        </p:txBody>
      </p:sp>
      <p:sp>
        <p:nvSpPr>
          <p:cNvPr id="3" name="Content Placeholder 2">
            <a:extLst>
              <a:ext uri="{FF2B5EF4-FFF2-40B4-BE49-F238E27FC236}">
                <a16:creationId xmlns:a16="http://schemas.microsoft.com/office/drawing/2014/main" id="{FAE58D98-4385-0266-BCBE-66C00E5560A8}"/>
              </a:ext>
            </a:extLst>
          </p:cNvPr>
          <p:cNvSpPr>
            <a:spLocks noGrp="1"/>
          </p:cNvSpPr>
          <p:nvPr>
            <p:ph idx="1"/>
          </p:nvPr>
        </p:nvSpPr>
        <p:spPr>
          <a:xfrm>
            <a:off x="1136397" y="2408518"/>
            <a:ext cx="6173262" cy="3535083"/>
          </a:xfrm>
        </p:spPr>
        <p:txBody>
          <a:bodyPr>
            <a:normAutofit/>
          </a:bodyPr>
          <a:lstStyle/>
          <a:p>
            <a:pPr marL="0" indent="0">
              <a:buNone/>
            </a:pPr>
            <a:r>
              <a:rPr lang="en-US" sz="1600" dirty="0"/>
              <a:t>Recommendations:</a:t>
            </a:r>
          </a:p>
          <a:p>
            <a:r>
              <a:rPr lang="en-US" sz="1600" dirty="0"/>
              <a:t>To reduce the life expectancy gap, low and lower-middle-income countries should focus on improving healthcare access, particularly primary care and preventive measures. Economic policies aimed at poverty reduction and job creation are also crucial. Additionally, investing in environmental health programs can address key issues like undernourishment and poor sanitation in low-income regions.</a:t>
            </a:r>
          </a:p>
          <a:p>
            <a:pPr marL="0" indent="0">
              <a:buNone/>
            </a:pPr>
            <a:r>
              <a:rPr lang="en-US" sz="1600" dirty="0"/>
              <a:t>Model Improvement Recommendations:</a:t>
            </a:r>
          </a:p>
          <a:p>
            <a:r>
              <a:rPr lang="en-US" sz="1600" dirty="0"/>
              <a:t>To further enhance predictive accuracy, consider refining the model by incorporating additional variables or exploring other machine learning techniques. Regularly updating the model with new data will also help maintain its relevance and accuracy in predicting life expectancy trends.</a:t>
            </a:r>
            <a:endParaRPr lang="en-KE" sz="1600" dirty="0"/>
          </a:p>
        </p:txBody>
      </p:sp>
      <p:pic>
        <p:nvPicPr>
          <p:cNvPr id="5" name="Picture 4" descr="Magnifying glass showing decling performance">
            <a:extLst>
              <a:ext uri="{FF2B5EF4-FFF2-40B4-BE49-F238E27FC236}">
                <a16:creationId xmlns:a16="http://schemas.microsoft.com/office/drawing/2014/main" id="{4BC60FE8-61CC-80FE-08C0-1E45833C2E96}"/>
              </a:ext>
            </a:extLst>
          </p:cNvPr>
          <p:cNvPicPr>
            <a:picLocks noChangeAspect="1"/>
          </p:cNvPicPr>
          <p:nvPr/>
        </p:nvPicPr>
        <p:blipFill>
          <a:blip r:embed="rId2"/>
          <a:srcRect l="13520" r="44085" b="1"/>
          <a:stretch/>
        </p:blipFill>
        <p:spPr>
          <a:xfrm>
            <a:off x="8115300" y="-12515"/>
            <a:ext cx="4076700" cy="6418631"/>
          </a:xfrm>
          <a:prstGeom prst="rect">
            <a:avLst/>
          </a:prstGeom>
        </p:spPr>
      </p:pic>
      <p:sp>
        <p:nvSpPr>
          <p:cNvPr id="15" name="Rectangle 1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59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F9651-FA07-AE14-85B3-1A87E3C07487}"/>
              </a:ext>
            </a:extLst>
          </p:cNvPr>
          <p:cNvSpPr>
            <a:spLocks noGrp="1"/>
          </p:cNvSpPr>
          <p:nvPr>
            <p:ph type="title"/>
          </p:nvPr>
        </p:nvSpPr>
        <p:spPr>
          <a:xfrm>
            <a:off x="836679" y="723898"/>
            <a:ext cx="6002110" cy="1495425"/>
          </a:xfrm>
        </p:spPr>
        <p:txBody>
          <a:bodyPr>
            <a:normAutofit/>
          </a:bodyPr>
          <a:lstStyle/>
          <a:p>
            <a:r>
              <a:rPr lang="en-US" sz="4000"/>
              <a:t>REFERENCES</a:t>
            </a:r>
            <a:endParaRPr lang="en-KE" sz="4000"/>
          </a:p>
        </p:txBody>
      </p:sp>
      <p:pic>
        <p:nvPicPr>
          <p:cNvPr id="6" name="Picture 5">
            <a:extLst>
              <a:ext uri="{FF2B5EF4-FFF2-40B4-BE49-F238E27FC236}">
                <a16:creationId xmlns:a16="http://schemas.microsoft.com/office/drawing/2014/main" id="{4F02B222-1B8D-256E-2E70-1BB9F6D648AB}"/>
              </a:ext>
            </a:extLst>
          </p:cNvPr>
          <p:cNvPicPr>
            <a:picLocks noChangeAspect="1"/>
          </p:cNvPicPr>
          <p:nvPr/>
        </p:nvPicPr>
        <p:blipFill>
          <a:blip r:embed="rId2"/>
          <a:srcRect l="28718" r="22688" b="-1"/>
          <a:stretch/>
        </p:blipFill>
        <p:spPr>
          <a:xfrm>
            <a:off x="7199440" y="10"/>
            <a:ext cx="4992560" cy="6857990"/>
          </a:xfrm>
          <a:prstGeom prst="rect">
            <a:avLst/>
          </a:prstGeom>
          <a:effectLst/>
        </p:spPr>
      </p:pic>
      <p:graphicFrame>
        <p:nvGraphicFramePr>
          <p:cNvPr id="13" name="Content Placeholder 2">
            <a:extLst>
              <a:ext uri="{FF2B5EF4-FFF2-40B4-BE49-F238E27FC236}">
                <a16:creationId xmlns:a16="http://schemas.microsoft.com/office/drawing/2014/main" id="{5E1D8C94-B53E-55F0-FA6B-D519AB7DF704}"/>
              </a:ext>
            </a:extLst>
          </p:cNvPr>
          <p:cNvGraphicFramePr>
            <a:graphicFrameLocks noGrp="1"/>
          </p:cNvGraphicFramePr>
          <p:nvPr>
            <p:ph idx="1"/>
            <p:extLst>
              <p:ext uri="{D42A27DB-BD31-4B8C-83A1-F6EECF244321}">
                <p14:modId xmlns:p14="http://schemas.microsoft.com/office/powerpoint/2010/main" val="2256377972"/>
              </p:ext>
            </p:extLst>
          </p:nvPr>
        </p:nvGraphicFramePr>
        <p:xfrm>
          <a:off x="836680" y="2219322"/>
          <a:ext cx="6002110" cy="4040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133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EB8A57-64AE-014A-2CE8-ED31812F718F}"/>
              </a:ext>
            </a:extLst>
          </p:cNvPr>
          <p:cNvPicPr>
            <a:picLocks noChangeAspect="1"/>
          </p:cNvPicPr>
          <p:nvPr/>
        </p:nvPicPr>
        <p:blipFill>
          <a:blip r:embed="rId2">
            <a:alphaModFix amt="50000"/>
          </a:blip>
          <a:srcRect t="4809" b="3355"/>
          <a:stretch/>
        </p:blipFill>
        <p:spPr>
          <a:xfrm>
            <a:off x="20" y="1"/>
            <a:ext cx="12191980" cy="6857999"/>
          </a:xfrm>
          <a:prstGeom prst="rect">
            <a:avLst/>
          </a:prstGeom>
        </p:spPr>
      </p:pic>
      <p:sp>
        <p:nvSpPr>
          <p:cNvPr id="2" name="Title 1">
            <a:extLst>
              <a:ext uri="{FF2B5EF4-FFF2-40B4-BE49-F238E27FC236}">
                <a16:creationId xmlns:a16="http://schemas.microsoft.com/office/drawing/2014/main" id="{32966408-9878-D939-C0CB-AB3C713049A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i="1">
                <a:solidFill>
                  <a:srgbClr val="FFFFFF"/>
                </a:solidFill>
              </a:rPr>
              <a:t>THANK YOU</a:t>
            </a:r>
          </a:p>
        </p:txBody>
      </p:sp>
    </p:spTree>
    <p:extLst>
      <p:ext uri="{BB962C8B-B14F-4D97-AF65-F5344CB8AC3E}">
        <p14:creationId xmlns:p14="http://schemas.microsoft.com/office/powerpoint/2010/main" val="13577763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12" descr="Graph on document with pen">
            <a:extLst>
              <a:ext uri="{FF2B5EF4-FFF2-40B4-BE49-F238E27FC236}">
                <a16:creationId xmlns:a16="http://schemas.microsoft.com/office/drawing/2014/main" id="{222E1BCA-82CB-9C45-9C2F-31A697EC6B5C}"/>
              </a:ext>
            </a:extLst>
          </p:cNvPr>
          <p:cNvPicPr>
            <a:picLocks noChangeAspect="1"/>
          </p:cNvPicPr>
          <p:nvPr/>
        </p:nvPicPr>
        <p:blipFill>
          <a:blip r:embed="rId2"/>
          <a:srcRect t="1405" r="-1" b="14303"/>
          <a:stretch/>
        </p:blipFill>
        <p:spPr>
          <a:xfrm>
            <a:off x="1524" y="10"/>
            <a:ext cx="12188952" cy="6857990"/>
          </a:xfrm>
          <a:prstGeom prst="rect">
            <a:avLst/>
          </a:prstGeom>
        </p:spPr>
      </p:pic>
      <p:sp>
        <p:nvSpPr>
          <p:cNvPr id="20" name="Freeform: Shape 19">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4183A54-FA9F-B712-34E3-66AF2F0ECAF2}"/>
              </a:ext>
            </a:extLst>
          </p:cNvPr>
          <p:cNvSpPr>
            <a:spLocks noGrp="1"/>
          </p:cNvSpPr>
          <p:nvPr>
            <p:ph type="title"/>
          </p:nvPr>
        </p:nvSpPr>
        <p:spPr>
          <a:xfrm>
            <a:off x="2245932" y="384716"/>
            <a:ext cx="7340048" cy="567392"/>
          </a:xfrm>
        </p:spPr>
        <p:txBody>
          <a:bodyPr anchor="b">
            <a:normAutofit fontScale="90000"/>
          </a:bodyPr>
          <a:lstStyle/>
          <a:p>
            <a:r>
              <a:rPr lang="en-US" sz="3600" dirty="0">
                <a:latin typeface="Calibri Light (Headings)"/>
                <a:cs typeface="Times New Roman" panose="02020603050405020304" pitchFamily="18" charset="0"/>
              </a:rPr>
              <a:t>INTRODUCTION</a:t>
            </a:r>
            <a:endParaRPr lang="en-KE" sz="3600" dirty="0">
              <a:latin typeface="Calibri Light (Headings)"/>
              <a:cs typeface="Times New Roman" panose="02020603050405020304" pitchFamily="18" charset="0"/>
            </a:endParaRPr>
          </a:p>
        </p:txBody>
      </p:sp>
      <p:sp>
        <p:nvSpPr>
          <p:cNvPr id="3" name="Content Placeholder 2">
            <a:extLst>
              <a:ext uri="{FF2B5EF4-FFF2-40B4-BE49-F238E27FC236}">
                <a16:creationId xmlns:a16="http://schemas.microsoft.com/office/drawing/2014/main" id="{F84533AD-59DE-FC68-D07B-88158F8EC70E}"/>
              </a:ext>
            </a:extLst>
          </p:cNvPr>
          <p:cNvSpPr>
            <a:spLocks noGrp="1"/>
          </p:cNvSpPr>
          <p:nvPr>
            <p:ph idx="1"/>
          </p:nvPr>
        </p:nvSpPr>
        <p:spPr>
          <a:xfrm>
            <a:off x="2245932" y="1234911"/>
            <a:ext cx="7529664" cy="4524865"/>
          </a:xfrm>
        </p:spPr>
        <p:txBody>
          <a:bodyPr>
            <a:normAutofit/>
          </a:bodyPr>
          <a:lstStyle/>
          <a:p>
            <a:r>
              <a:rPr lang="en-US" sz="1600" dirty="0">
                <a:cs typeface="Times New Roman" panose="02020603050405020304" pitchFamily="18" charset="0"/>
              </a:rPr>
              <a:t>The study of life expectancy across different countries and regions was essential for understanding the various factors that contributed to the health and well-being of populations worldwide. </a:t>
            </a:r>
          </a:p>
          <a:p>
            <a:r>
              <a:rPr lang="en-US" sz="1600" dirty="0">
                <a:cs typeface="Times New Roman" panose="02020603050405020304" pitchFamily="18" charset="0"/>
              </a:rPr>
              <a:t>Life expectancy was influenced by a range of variables, including health-related factors like access to healthcare and the prevalence of diseases, economic conditions such as income levels and unemployment rates, and environmental factors like CO2 emissions and sanitation access (WHO, 2020). </a:t>
            </a:r>
          </a:p>
          <a:p>
            <a:r>
              <a:rPr lang="en-US" sz="1600" dirty="0">
                <a:cs typeface="Times New Roman" panose="02020603050405020304" pitchFamily="18" charset="0"/>
              </a:rPr>
              <a:t>Therefore, this study provides a detailed analysis of global life expectancy from 2001 to 2019, focusing on the complex interplay between these health, economic, and environmental factors. </a:t>
            </a:r>
          </a:p>
          <a:p>
            <a:r>
              <a:rPr lang="en-US" sz="1600" dirty="0">
                <a:cs typeface="Times New Roman" panose="02020603050405020304" pitchFamily="18" charset="0"/>
              </a:rPr>
              <a:t>By examining key variables such as health and education expenditure, CO2 emissions, and rates of undernourishment and unemployment across different countries and regions, the study aims to uncover how these elements collectively influence longevity (Marmot, 2015). </a:t>
            </a:r>
          </a:p>
          <a:p>
            <a:r>
              <a:rPr lang="en-US" sz="1600" dirty="0">
                <a:cs typeface="Times New Roman" panose="02020603050405020304" pitchFamily="18" charset="0"/>
              </a:rPr>
              <a:t>The goal is to provide insights into the dynamics affecting life expectancy, highlighting trends and disparities that could inform global health and policy strategies.</a:t>
            </a:r>
            <a:endParaRPr lang="en-KE" sz="1600" dirty="0">
              <a:cs typeface="Times New Roman" panose="02020603050405020304" pitchFamily="18" charset="0"/>
            </a:endParaRPr>
          </a:p>
        </p:txBody>
      </p:sp>
    </p:spTree>
    <p:extLst>
      <p:ext uri="{BB962C8B-B14F-4D97-AF65-F5344CB8AC3E}">
        <p14:creationId xmlns:p14="http://schemas.microsoft.com/office/powerpoint/2010/main" val="2395560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D811A37-760A-379B-3492-E01A512F19AA}"/>
              </a:ext>
            </a:extLst>
          </p:cNvPr>
          <p:cNvPicPr>
            <a:picLocks noChangeAspect="1"/>
          </p:cNvPicPr>
          <p:nvPr/>
        </p:nvPicPr>
        <p:blipFill>
          <a:blip r:embed="rId3">
            <a:alphaModFix amt="35000"/>
          </a:blip>
          <a:srcRect t="4463" b="14310"/>
          <a:stretch/>
        </p:blipFill>
        <p:spPr>
          <a:xfrm>
            <a:off x="20" y="10"/>
            <a:ext cx="12191980" cy="6857990"/>
          </a:xfrm>
          <a:prstGeom prst="rect">
            <a:avLst/>
          </a:prstGeom>
        </p:spPr>
      </p:pic>
      <p:sp>
        <p:nvSpPr>
          <p:cNvPr id="2" name="Title 1">
            <a:extLst>
              <a:ext uri="{FF2B5EF4-FFF2-40B4-BE49-F238E27FC236}">
                <a16:creationId xmlns:a16="http://schemas.microsoft.com/office/drawing/2014/main" id="{E20F270E-EF4E-CA6D-0FF9-13CA97C4BE5F}"/>
              </a:ext>
            </a:extLst>
          </p:cNvPr>
          <p:cNvSpPr>
            <a:spLocks noGrp="1"/>
          </p:cNvSpPr>
          <p:nvPr>
            <p:ph type="title"/>
          </p:nvPr>
        </p:nvSpPr>
        <p:spPr>
          <a:xfrm>
            <a:off x="838200" y="69446"/>
            <a:ext cx="10515600" cy="750686"/>
          </a:xfrm>
        </p:spPr>
        <p:txBody>
          <a:bodyPr>
            <a:normAutofit/>
          </a:bodyPr>
          <a:lstStyle/>
          <a:p>
            <a:pPr algn="ctr"/>
            <a:r>
              <a:rPr lang="en-US" dirty="0">
                <a:solidFill>
                  <a:srgbClr val="FFFFFF"/>
                </a:solidFill>
              </a:rPr>
              <a:t>Objectives</a:t>
            </a:r>
            <a:endParaRPr lang="en-KE" dirty="0">
              <a:solidFill>
                <a:srgbClr val="FFFFFF"/>
              </a:solidFill>
            </a:endParaRPr>
          </a:p>
        </p:txBody>
      </p:sp>
      <p:graphicFrame>
        <p:nvGraphicFramePr>
          <p:cNvPr id="13" name="Content Placeholder 2">
            <a:extLst>
              <a:ext uri="{FF2B5EF4-FFF2-40B4-BE49-F238E27FC236}">
                <a16:creationId xmlns:a16="http://schemas.microsoft.com/office/drawing/2014/main" id="{F3ECE5A7-7A26-FFF1-C18C-1695AC3BDD47}"/>
              </a:ext>
            </a:extLst>
          </p:cNvPr>
          <p:cNvGraphicFramePr>
            <a:graphicFrameLocks noGrp="1"/>
          </p:cNvGraphicFramePr>
          <p:nvPr>
            <p:ph idx="1"/>
            <p:extLst>
              <p:ext uri="{D42A27DB-BD31-4B8C-83A1-F6EECF244321}">
                <p14:modId xmlns:p14="http://schemas.microsoft.com/office/powerpoint/2010/main" val="4152389308"/>
              </p:ext>
            </p:extLst>
          </p:nvPr>
        </p:nvGraphicFramePr>
        <p:xfrm>
          <a:off x="838200" y="820132"/>
          <a:ext cx="10737916" cy="56749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352617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7F57B-FC4C-7842-8B8F-B948518A1F96}"/>
              </a:ext>
            </a:extLst>
          </p:cNvPr>
          <p:cNvSpPr>
            <a:spLocks noGrp="1"/>
          </p:cNvSpPr>
          <p:nvPr>
            <p:ph type="title"/>
          </p:nvPr>
        </p:nvSpPr>
        <p:spPr>
          <a:xfrm>
            <a:off x="761803" y="350196"/>
            <a:ext cx="4646904" cy="1624520"/>
          </a:xfrm>
        </p:spPr>
        <p:txBody>
          <a:bodyPr anchor="ctr">
            <a:normAutofit/>
          </a:bodyPr>
          <a:lstStyle/>
          <a:p>
            <a:r>
              <a:rPr lang="en-US" sz="4000" dirty="0"/>
              <a:t>Literature Review </a:t>
            </a:r>
            <a:endParaRPr lang="en-KE" sz="4000" dirty="0"/>
          </a:p>
        </p:txBody>
      </p:sp>
      <p:sp>
        <p:nvSpPr>
          <p:cNvPr id="3" name="Content Placeholder 2">
            <a:extLst>
              <a:ext uri="{FF2B5EF4-FFF2-40B4-BE49-F238E27FC236}">
                <a16:creationId xmlns:a16="http://schemas.microsoft.com/office/drawing/2014/main" id="{F11DFDA2-F4B6-9F46-E0DE-21F8C61E092F}"/>
              </a:ext>
            </a:extLst>
          </p:cNvPr>
          <p:cNvSpPr>
            <a:spLocks noGrp="1"/>
          </p:cNvSpPr>
          <p:nvPr>
            <p:ph idx="1"/>
          </p:nvPr>
        </p:nvSpPr>
        <p:spPr>
          <a:xfrm>
            <a:off x="358219" y="2324913"/>
            <a:ext cx="5514679" cy="4386972"/>
          </a:xfrm>
        </p:spPr>
        <p:txBody>
          <a:bodyPr anchor="ctr">
            <a:noAutofit/>
          </a:bodyPr>
          <a:lstStyle/>
          <a:p>
            <a:r>
              <a:rPr lang="en-US" sz="1400" dirty="0"/>
              <a:t>The literature on life expectancy has consistently shown that it is a multifaceted issue influenced by a variety of factors. </a:t>
            </a:r>
          </a:p>
          <a:p>
            <a:r>
              <a:rPr lang="en-US" sz="1400" dirty="0"/>
              <a:t>Previous studies have highlighted the role of healthcare access, economic stability, and environmental conditions in determining life expectancy. </a:t>
            </a:r>
          </a:p>
          <a:p>
            <a:r>
              <a:rPr lang="en-US" sz="1400" dirty="0"/>
              <a:t>Health expenditure, for instance, has been shown to be a crucial determinant, with countries investing more in healthcare generally achieving higher life expectancy (Cutler, Deaton, &amp; </a:t>
            </a:r>
            <a:r>
              <a:rPr lang="en-US" sz="1400" dirty="0" err="1"/>
              <a:t>Lleras-Muney</a:t>
            </a:r>
            <a:r>
              <a:rPr lang="en-US" sz="1400" dirty="0"/>
              <a:t>, 2006).</a:t>
            </a:r>
          </a:p>
          <a:p>
            <a:r>
              <a:rPr lang="en-US" sz="1400" dirty="0"/>
              <a:t>Economic factors like income levels and unemployment rates also play a significant role, as they directly affect the quality of life and access to necessary services (Bloom &amp; Canning, 2000). </a:t>
            </a:r>
          </a:p>
          <a:p>
            <a:r>
              <a:rPr lang="en-US" sz="1400" dirty="0"/>
              <a:t>Environmental factors, including CO2 emissions and sanitation access, further complicate the picture, as they are indicative of broader socio-economic conditions that impact public health (WHO, 2020).</a:t>
            </a:r>
          </a:p>
          <a:p>
            <a:r>
              <a:rPr lang="en-US" sz="1400" dirty="0"/>
              <a:t>Despite the extensive research on these factors, gaps remain in understanding the complex interplay between them across different regions and income groups, necessitating further study to develop targeted interventions.</a:t>
            </a:r>
            <a:endParaRPr lang="en-KE" sz="1400" dirty="0"/>
          </a:p>
        </p:txBody>
      </p:sp>
      <p:pic>
        <p:nvPicPr>
          <p:cNvPr id="16" name="Picture 15">
            <a:extLst>
              <a:ext uri="{FF2B5EF4-FFF2-40B4-BE49-F238E27FC236}">
                <a16:creationId xmlns:a16="http://schemas.microsoft.com/office/drawing/2014/main" id="{E0DBAE19-5643-A473-95E8-66DAC48A8936}"/>
              </a:ext>
            </a:extLst>
          </p:cNvPr>
          <p:cNvPicPr>
            <a:picLocks noChangeAspect="1"/>
          </p:cNvPicPr>
          <p:nvPr/>
        </p:nvPicPr>
        <p:blipFill>
          <a:blip r:embed="rId2"/>
          <a:srcRect l="22694" r="27250"/>
          <a:stretch/>
        </p:blipFill>
        <p:spPr>
          <a:xfrm>
            <a:off x="6096000" y="1"/>
            <a:ext cx="6102825" cy="6858000"/>
          </a:xfrm>
          <a:prstGeom prst="rect">
            <a:avLst/>
          </a:prstGeom>
        </p:spPr>
      </p:pic>
    </p:spTree>
    <p:extLst>
      <p:ext uri="{BB962C8B-B14F-4D97-AF65-F5344CB8AC3E}">
        <p14:creationId xmlns:p14="http://schemas.microsoft.com/office/powerpoint/2010/main" val="23314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BE329D-E9A6-25BD-18BC-401954464EE6}"/>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METHODOLOGY</a:t>
            </a:r>
            <a:endParaRPr lang="en-KE" sz="4000">
              <a:solidFill>
                <a:srgbClr val="FFFFFF"/>
              </a:solidFill>
            </a:endParaRPr>
          </a:p>
        </p:txBody>
      </p:sp>
      <p:graphicFrame>
        <p:nvGraphicFramePr>
          <p:cNvPr id="5" name="Content Placeholder 2">
            <a:extLst>
              <a:ext uri="{FF2B5EF4-FFF2-40B4-BE49-F238E27FC236}">
                <a16:creationId xmlns:a16="http://schemas.microsoft.com/office/drawing/2014/main" id="{99D0EB2B-518B-6D2F-C1EC-4537E89175AB}"/>
              </a:ext>
            </a:extLst>
          </p:cNvPr>
          <p:cNvGraphicFramePr>
            <a:graphicFrameLocks noGrp="1"/>
          </p:cNvGraphicFramePr>
          <p:nvPr>
            <p:ph idx="1"/>
            <p:extLst>
              <p:ext uri="{D42A27DB-BD31-4B8C-83A1-F6EECF244321}">
                <p14:modId xmlns:p14="http://schemas.microsoft.com/office/powerpoint/2010/main" val="1187363814"/>
              </p:ext>
            </p:extLst>
          </p:nvPr>
        </p:nvGraphicFramePr>
        <p:xfrm>
          <a:off x="644056" y="1677971"/>
          <a:ext cx="11252571" cy="5005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022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Video 12" descr="Different Hand Drawn Graphs">
            <a:extLst>
              <a:ext uri="{FF2B5EF4-FFF2-40B4-BE49-F238E27FC236}">
                <a16:creationId xmlns:a16="http://schemas.microsoft.com/office/drawing/2014/main" id="{26F1F0C4-C214-1C7A-517C-032F21FF1B4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AF05C-0C40-7002-3416-078221572DB2}"/>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a:solidFill>
                  <a:srgbClr val="FFFFFF"/>
                </a:solidFill>
              </a:rPr>
              <a:t>DATA ANALYSIS AND RESULTS</a:t>
            </a:r>
          </a:p>
        </p:txBody>
      </p:sp>
    </p:spTree>
    <p:extLst>
      <p:ext uri="{BB962C8B-B14F-4D97-AF65-F5344CB8AC3E}">
        <p14:creationId xmlns:p14="http://schemas.microsoft.com/office/powerpoint/2010/main" val="34833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FB92FEE-C8D5-6612-681D-8EAFF4F1E299}"/>
              </a:ext>
            </a:extLst>
          </p:cNvPr>
          <p:cNvSpPr>
            <a:spLocks noGrp="1"/>
          </p:cNvSpPr>
          <p:nvPr>
            <p:ph type="title"/>
          </p:nvPr>
        </p:nvSpPr>
        <p:spPr>
          <a:xfrm>
            <a:off x="838200" y="448721"/>
            <a:ext cx="4707671" cy="1141598"/>
          </a:xfrm>
        </p:spPr>
        <p:txBody>
          <a:bodyPr vert="horz" lIns="91440" tIns="45720" rIns="91440" bIns="45720" rtlCol="0" anchor="b">
            <a:normAutofit fontScale="90000"/>
          </a:bodyPr>
          <a:lstStyle/>
          <a:p>
            <a:r>
              <a:rPr lang="en-US" sz="2700" kern="1200" dirty="0">
                <a:solidFill>
                  <a:schemeClr val="bg1"/>
                </a:solidFill>
                <a:latin typeface="+mj-lt"/>
                <a:ea typeface="+mj-ea"/>
                <a:cs typeface="+mj-cs"/>
              </a:rPr>
              <a:t>Identification of Optimal Clusters Using the Elbow Method</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97C1942-3B75-1CB7-1C28-E666006FD864}"/>
              </a:ext>
            </a:extLst>
          </p:cNvPr>
          <p:cNvSpPr>
            <a:spLocks noGrp="1"/>
          </p:cNvSpPr>
          <p:nvPr>
            <p:ph sz="half" idx="2"/>
          </p:nvPr>
        </p:nvSpPr>
        <p:spPr>
          <a:xfrm>
            <a:off x="897769" y="1909192"/>
            <a:ext cx="4586513" cy="3647710"/>
          </a:xfrm>
        </p:spPr>
        <p:txBody>
          <a:bodyPr vert="horz" lIns="91440" tIns="45720" rIns="91440" bIns="45720" rtlCol="0">
            <a:noAutofit/>
          </a:bodyPr>
          <a:lstStyle/>
          <a:p>
            <a:r>
              <a:rPr lang="en-US" sz="1100" dirty="0">
                <a:solidFill>
                  <a:schemeClr val="bg1"/>
                </a:solidFill>
              </a:rPr>
              <a:t>The Elbow Method plot was utilized to determine the optimal number of clusters for the dataset by analyzing the within-cluster sum of squares (WCSS) as the number of clusters (k) increased. </a:t>
            </a:r>
          </a:p>
          <a:p>
            <a:r>
              <a:rPr lang="en-US" sz="1100" dirty="0">
                <a:solidFill>
                  <a:schemeClr val="bg1"/>
                </a:solidFill>
              </a:rPr>
              <a:t>WCSS - measures the compactness of the clusters by summing the squared distances between each data point and the centroid of its respective cluster. </a:t>
            </a:r>
          </a:p>
          <a:p>
            <a:r>
              <a:rPr lang="en-US" sz="1100" dirty="0">
                <a:solidFill>
                  <a:schemeClr val="bg1"/>
                </a:solidFill>
              </a:rPr>
              <a:t>The plot initially showed a steep decline in WCSS, indicating that adding clusters significantly improved compactness. </a:t>
            </a:r>
          </a:p>
          <a:p>
            <a:r>
              <a:rPr lang="en-US" sz="1100" dirty="0">
                <a:solidFill>
                  <a:schemeClr val="bg1"/>
                </a:solidFill>
              </a:rPr>
              <a:t>However, as more clusters were added, the reduction in WCSS began to level off, forming an "elbow" in the curve.</a:t>
            </a:r>
          </a:p>
          <a:p>
            <a:r>
              <a:rPr lang="en-US" sz="1100" dirty="0">
                <a:solidFill>
                  <a:schemeClr val="bg1"/>
                </a:solidFill>
              </a:rPr>
              <a:t>The elbow point in the curve typically indicates the optimal number of clusters, as it represents the point beyond which additional clusters provide diminishing returns in reducing WCSS. </a:t>
            </a:r>
          </a:p>
          <a:p>
            <a:r>
              <a:rPr lang="en-US" sz="1100" dirty="0">
                <a:solidFill>
                  <a:schemeClr val="bg1"/>
                </a:solidFill>
              </a:rPr>
              <a:t>In this case, although the elbow was not sharply defined, it appeared around 3 clusters, which was selected as the optimal number for this dataset. </a:t>
            </a:r>
          </a:p>
          <a:p>
            <a:r>
              <a:rPr lang="en-US" sz="1100" dirty="0">
                <a:solidFill>
                  <a:schemeClr val="bg1"/>
                </a:solidFill>
              </a:rPr>
              <a:t>This choice implies that the data could be meaningfully divided into three distinct groups, likely representing different patterns or characteristics within the dataset related to life expectancy and associated variables.</a:t>
            </a: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52D6D70B-9D58-795E-6F8E-E44204A31542}"/>
              </a:ext>
            </a:extLst>
          </p:cNvPr>
          <p:cNvPicPr>
            <a:picLocks noGrp="1" noChangeAspect="1"/>
          </p:cNvPicPr>
          <p:nvPr>
            <p:ph sz="half" idx="1"/>
          </p:nvPr>
        </p:nvPicPr>
        <p:blipFill>
          <a:blip r:embed="rId2"/>
          <a:stretch>
            <a:fillRect/>
          </a:stretch>
        </p:blipFill>
        <p:spPr>
          <a:xfrm>
            <a:off x="6308637" y="1206634"/>
            <a:ext cx="5666547" cy="4350268"/>
          </a:xfrm>
          <a:prstGeom prst="rect">
            <a:avLst/>
          </a:prstGeom>
        </p:spPr>
      </p:pic>
    </p:spTree>
    <p:extLst>
      <p:ext uri="{BB962C8B-B14F-4D97-AF65-F5344CB8AC3E}">
        <p14:creationId xmlns:p14="http://schemas.microsoft.com/office/powerpoint/2010/main" val="28644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E787DE2-F2FA-9C15-D8FD-E781CF0FAC3F}"/>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2700" kern="1200" dirty="0">
                <a:solidFill>
                  <a:schemeClr val="bg1"/>
                </a:solidFill>
                <a:latin typeface="+mj-lt"/>
                <a:ea typeface="+mj-ea"/>
                <a:cs typeface="+mj-cs"/>
              </a:rPr>
              <a:t>Random Forest Model Performance: True Values vs Predictions</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14DC3F1-C1E9-EE1D-513C-5D21A336BF79}"/>
              </a:ext>
            </a:extLst>
          </p:cNvPr>
          <p:cNvSpPr>
            <a:spLocks noGrp="1"/>
          </p:cNvSpPr>
          <p:nvPr>
            <p:ph sz="half" idx="2"/>
          </p:nvPr>
        </p:nvSpPr>
        <p:spPr>
          <a:xfrm>
            <a:off x="897769" y="1909192"/>
            <a:ext cx="4586513" cy="3647710"/>
          </a:xfrm>
        </p:spPr>
        <p:txBody>
          <a:bodyPr vert="horz" lIns="91440" tIns="45720" rIns="91440" bIns="45720" rtlCol="0">
            <a:normAutofit/>
          </a:bodyPr>
          <a:lstStyle/>
          <a:p>
            <a:pPr marL="0"/>
            <a:endParaRPr lang="en-US" sz="1000" dirty="0">
              <a:solidFill>
                <a:schemeClr val="bg1"/>
              </a:solidFill>
            </a:endParaRPr>
          </a:p>
          <a:p>
            <a:r>
              <a:rPr lang="en-US" sz="1000" dirty="0">
                <a:solidFill>
                  <a:schemeClr val="bg1"/>
                </a:solidFill>
              </a:rPr>
              <a:t>The graph illustrated the performance of the Random Forest regression model in predicting life expectancy values. </a:t>
            </a:r>
          </a:p>
          <a:p>
            <a:r>
              <a:rPr lang="en-US" sz="1000" dirty="0">
                <a:solidFill>
                  <a:schemeClr val="bg1"/>
                </a:solidFill>
              </a:rPr>
              <a:t>In the plot, each green dot represented a pair of actual life expectancy values (from the test dataset) and the corresponding predictions made by the model. </a:t>
            </a:r>
          </a:p>
          <a:p>
            <a:r>
              <a:rPr lang="en-US" sz="1000" dirty="0">
                <a:solidFill>
                  <a:schemeClr val="bg1"/>
                </a:solidFill>
              </a:rPr>
              <a:t>The proximity of these dots to the red dashed line indicated how well the model's predictions aligned with the true values.</a:t>
            </a:r>
          </a:p>
          <a:p>
            <a:r>
              <a:rPr lang="en-US" sz="1000" dirty="0">
                <a:solidFill>
                  <a:schemeClr val="bg1"/>
                </a:solidFill>
              </a:rPr>
              <a:t>The red dashed line symbolized the ideal scenario where predicted values would perfectly match the true values, meaning that a perfect model would have all data points lying exactly on this line.</a:t>
            </a:r>
          </a:p>
          <a:p>
            <a:r>
              <a:rPr lang="en-US" sz="1000" dirty="0">
                <a:solidFill>
                  <a:schemeClr val="bg1"/>
                </a:solidFill>
              </a:rPr>
              <a:t>Regarding the model performance, the green dots were closely clustered around the red dashed line, suggesting that the model's predictions were quite accurate. </a:t>
            </a:r>
          </a:p>
          <a:p>
            <a:r>
              <a:rPr lang="en-US" sz="1000" dirty="0">
                <a:solidFill>
                  <a:schemeClr val="bg1"/>
                </a:solidFill>
              </a:rPr>
              <a:t>Although there were minor deviations, indicating some small prediction errors, the overall performance of the model appeared to be strong.</a:t>
            </a:r>
          </a:p>
          <a:p>
            <a:r>
              <a:rPr lang="en-US" sz="1000" dirty="0">
                <a:solidFill>
                  <a:schemeClr val="bg1"/>
                </a:solidFill>
              </a:rPr>
              <a:t>In conclusion, the Random Forest model demonstrated a good fit, with most predictions closely matching the actual values, suggesting that it effectively captured the underlying patterns in the life expectancy data.</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6890A38F-1074-F9B6-B337-A5E5256F04E5}"/>
              </a:ext>
            </a:extLst>
          </p:cNvPr>
          <p:cNvPicPr>
            <a:picLocks noGrp="1" noChangeAspect="1"/>
          </p:cNvPicPr>
          <p:nvPr>
            <p:ph sz="half" idx="1"/>
          </p:nvPr>
        </p:nvPicPr>
        <p:blipFill>
          <a:blip r:embed="rId2"/>
          <a:stretch>
            <a:fillRect/>
          </a:stretch>
        </p:blipFill>
        <p:spPr>
          <a:xfrm>
            <a:off x="6233222" y="848415"/>
            <a:ext cx="5666547" cy="4859257"/>
          </a:xfrm>
          <a:prstGeom prst="rect">
            <a:avLst/>
          </a:prstGeom>
        </p:spPr>
      </p:pic>
    </p:spTree>
    <p:extLst>
      <p:ext uri="{BB962C8B-B14F-4D97-AF65-F5344CB8AC3E}">
        <p14:creationId xmlns:p14="http://schemas.microsoft.com/office/powerpoint/2010/main" val="184659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26044-E4BA-342D-7A5C-1956F5295767}"/>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Descriptive Statistics of Global Disparities in Life Expectancy</a:t>
            </a:r>
          </a:p>
        </p:txBody>
      </p:sp>
      <p:sp>
        <p:nvSpPr>
          <p:cNvPr id="4" name="Content Placeholder 3">
            <a:extLst>
              <a:ext uri="{FF2B5EF4-FFF2-40B4-BE49-F238E27FC236}">
                <a16:creationId xmlns:a16="http://schemas.microsoft.com/office/drawing/2014/main" id="{2F87BD67-B5E5-C770-32C6-60B9C44E9274}"/>
              </a:ext>
            </a:extLst>
          </p:cNvPr>
          <p:cNvSpPr>
            <a:spLocks noGrp="1"/>
          </p:cNvSpPr>
          <p:nvPr>
            <p:ph sz="half" idx="2"/>
          </p:nvPr>
        </p:nvSpPr>
        <p:spPr>
          <a:xfrm>
            <a:off x="4213781" y="320512"/>
            <a:ext cx="3525975" cy="5875016"/>
          </a:xfrm>
        </p:spPr>
        <p:txBody>
          <a:bodyPr vert="horz" lIns="91440" tIns="45720" rIns="91440" bIns="45720" rtlCol="0" anchor="ctr">
            <a:normAutofit lnSpcReduction="10000"/>
          </a:bodyPr>
          <a:lstStyle/>
          <a:p>
            <a:r>
              <a:rPr lang="en-US" sz="1200" dirty="0"/>
              <a:t>The descriptive statistics revealed significant global disparities in key indicators affecting life expectancy.</a:t>
            </a:r>
          </a:p>
          <a:p>
            <a:r>
              <a:rPr lang="en-US" sz="1200" dirty="0"/>
              <a:t>The average life expectancy across the dataset was approximately 70 years, with notable variability ranging from 40 to 84 years.</a:t>
            </a:r>
          </a:p>
          <a:p>
            <a:r>
              <a:rPr lang="en-US" sz="1200" dirty="0"/>
              <a:t>The prevalence of undernourishment showed wide variation, with some countries experiencing minimal rates (2.5%) while others faced severe challenges (up to 70.9%).</a:t>
            </a:r>
          </a:p>
          <a:p>
            <a:r>
              <a:rPr lang="en-US" sz="1200" dirty="0"/>
              <a:t>CO2 emissions and health expenditure percentages exhibited substantial differences, with CO2 emissions ranging from as low as 10 metric tons to over 10 million metric tons, and health expenditures varying from 1.26% to 24.23% of GDP.</a:t>
            </a:r>
          </a:p>
          <a:p>
            <a:r>
              <a:rPr lang="en-US" sz="1200" dirty="0"/>
              <a:t>Education expenditure demonstrated a similar pattern of disparity, ranging from 0.85% to 23.27%.</a:t>
            </a:r>
          </a:p>
          <a:p>
            <a:r>
              <a:rPr lang="en-US" sz="1200" dirty="0"/>
              <a:t>Unemployment rates reflected economic diversity, varying from 0.1% to 37.25%.</a:t>
            </a:r>
          </a:p>
          <a:p>
            <a:r>
              <a:rPr lang="en-US" sz="1200" dirty="0"/>
              <a:t>Access to sanitation was another area of concern, with the percentage of populations with access ranging from as low as 2.38% to full access (100%).</a:t>
            </a:r>
          </a:p>
          <a:p>
            <a:r>
              <a:rPr lang="en-US" sz="1200" dirty="0"/>
              <a:t>The data on injuries, communicable, and non-communicable diseases indicated significant differences in health burdens, further illustrating the complex factors influencing global life expectancy.</a:t>
            </a:r>
          </a:p>
          <a:p>
            <a:endParaRPr lang="en-US" sz="1000" dirty="0"/>
          </a:p>
        </p:txBody>
      </p:sp>
      <p:pic>
        <p:nvPicPr>
          <p:cNvPr id="5" name="Content Placeholder 4">
            <a:extLst>
              <a:ext uri="{FF2B5EF4-FFF2-40B4-BE49-F238E27FC236}">
                <a16:creationId xmlns:a16="http://schemas.microsoft.com/office/drawing/2014/main" id="{D09E3D3B-52F2-AAE3-D6AA-55ECC1C04A17}"/>
              </a:ext>
            </a:extLst>
          </p:cNvPr>
          <p:cNvPicPr>
            <a:picLocks noGrp="1" noChangeAspect="1"/>
          </p:cNvPicPr>
          <p:nvPr>
            <p:ph sz="half" idx="1"/>
          </p:nvPr>
        </p:nvPicPr>
        <p:blipFill>
          <a:blip r:embed="rId2"/>
          <a:stretch>
            <a:fillRect/>
          </a:stretch>
        </p:blipFill>
        <p:spPr>
          <a:xfrm>
            <a:off x="7901171" y="1781666"/>
            <a:ext cx="4222654" cy="3091992"/>
          </a:xfrm>
          <a:prstGeom prst="rect">
            <a:avLst/>
          </a:prstGeom>
        </p:spPr>
      </p:pic>
    </p:spTree>
    <p:extLst>
      <p:ext uri="{BB962C8B-B14F-4D97-AF65-F5344CB8AC3E}">
        <p14:creationId xmlns:p14="http://schemas.microsoft.com/office/powerpoint/2010/main" val="3158934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2516</Words>
  <Application>Microsoft Office PowerPoint</Application>
  <PresentationFormat>Widescreen</PresentationFormat>
  <Paragraphs>110</Paragraphs>
  <Slides>17</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Meiryo</vt:lpstr>
      <vt:lpstr>Arial</vt:lpstr>
      <vt:lpstr>Calibri</vt:lpstr>
      <vt:lpstr>Calibri Light</vt:lpstr>
      <vt:lpstr>Calibri Light (Headings)</vt:lpstr>
      <vt:lpstr>Times New Roman</vt:lpstr>
      <vt:lpstr>Office Theme</vt:lpstr>
      <vt:lpstr>A Global Perspective on Life Expectancy: Analyzing the Impact of Health, Economic, and Environmental Variables Across Countries and Regions</vt:lpstr>
      <vt:lpstr>INTRODUCTION</vt:lpstr>
      <vt:lpstr>Objectives</vt:lpstr>
      <vt:lpstr>Literature Review </vt:lpstr>
      <vt:lpstr>METHODOLOGY</vt:lpstr>
      <vt:lpstr>DATA ANALYSIS AND RESULTS</vt:lpstr>
      <vt:lpstr>Identification of Optimal Clusters Using the Elbow Method</vt:lpstr>
      <vt:lpstr>Random Forest Model Performance: True Values vs Predictions</vt:lpstr>
      <vt:lpstr>Descriptive Statistics of Global Disparities in Life Expectancy</vt:lpstr>
      <vt:lpstr>Calculation of the Correlation Matrix</vt:lpstr>
      <vt:lpstr>Distribution of Key Variables</vt:lpstr>
      <vt:lpstr>Life Expectancy per year by Region</vt:lpstr>
      <vt:lpstr>Life Expectancy Trends by Income Group</vt:lpstr>
      <vt:lpstr>DISCUSSION &amp; CONCLUSIONS </vt:lpstr>
      <vt:lpstr>RECOMMENDATIONS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mainabeatrice305@gmail.com</dc:creator>
  <cp:lastModifiedBy>Beatrice Maina</cp:lastModifiedBy>
  <cp:revision>54</cp:revision>
  <dcterms:created xsi:type="dcterms:W3CDTF">2024-08-14T18:56:54Z</dcterms:created>
  <dcterms:modified xsi:type="dcterms:W3CDTF">2024-08-19T08:40:20Z</dcterms:modified>
</cp:coreProperties>
</file>